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602" autoAdjust="0"/>
    <p:restoredTop sz="94660"/>
  </p:normalViewPr>
  <p:slideViewPr>
    <p:cSldViewPr>
      <p:cViewPr varScale="1">
        <p:scale>
          <a:sx n="137" d="100"/>
          <a:sy n="137" d="100"/>
        </p:scale>
        <p:origin x="-1032" y="-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228600" y="742950"/>
            <a:ext cx="8686800" cy="3886199"/>
          </a:xfrm>
        </p:spPr>
        <p:txBody>
          <a:bodyPr vert="eaVert">
            <a:normAutofit/>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Content Placeholder 2"/>
          <p:cNvSpPr>
            <a:spLocks noGrp="1"/>
          </p:cNvSpPr>
          <p:nvPr>
            <p:ph idx="1"/>
          </p:nvPr>
        </p:nvSpPr>
        <p:spPr>
          <a:xfrm>
            <a:off x="228600" y="701278"/>
            <a:ext cx="8686800" cy="3927872"/>
          </a:xfrm>
        </p:spPr>
        <p:txBody>
          <a:bodyPr>
            <a:normAutofit/>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2800" b="1" cap="all">
                <a:latin typeface="Trebuchet MS" pitchFamily="34" charset="0"/>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Content Placeholder 2"/>
          <p:cNvSpPr>
            <a:spLocks noGrp="1"/>
          </p:cNvSpPr>
          <p:nvPr>
            <p:ph sz="half" idx="1"/>
          </p:nvPr>
        </p:nvSpPr>
        <p:spPr>
          <a:xfrm>
            <a:off x="457200" y="666750"/>
            <a:ext cx="4038600" cy="3962400"/>
          </a:xfrm>
        </p:spPr>
        <p:txBody>
          <a:bodyPr>
            <a:normAutofit/>
          </a:bodyPr>
          <a:lstStyle>
            <a:lvl1pPr>
              <a:defRPr sz="1600">
                <a:latin typeface="Trebuchet MS" pitchFamily="34" charset="0"/>
              </a:defRPr>
            </a:lvl1pPr>
            <a:lvl2pPr>
              <a:defRPr sz="1600">
                <a:latin typeface="Trebuchet MS" pitchFamily="34" charset="0"/>
              </a:defRPr>
            </a:lvl2pPr>
            <a:lvl3pPr>
              <a:defRPr sz="1600">
                <a:latin typeface="Trebuchet MS" pitchFamily="34" charset="0"/>
              </a:defRPr>
            </a:lvl3pPr>
            <a:lvl4pPr>
              <a:defRPr sz="1600">
                <a:latin typeface="Trebuchet MS" pitchFamily="34" charset="0"/>
              </a:defRPr>
            </a:lvl4pPr>
            <a:lvl5pPr>
              <a:defRPr sz="1600">
                <a:latin typeface="Trebuchet M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666750"/>
            <a:ext cx="4038600" cy="3962400"/>
          </a:xfrm>
        </p:spPr>
        <p:txBody>
          <a:bodyPr>
            <a:normAutofit/>
          </a:bodyPr>
          <a:lstStyle>
            <a:lvl1pPr>
              <a:defRPr sz="1600">
                <a:latin typeface="Trebuchet MS" pitchFamily="34" charset="0"/>
              </a:defRPr>
            </a:lvl1pPr>
            <a:lvl2pPr>
              <a:defRPr sz="1600">
                <a:latin typeface="Trebuchet MS" pitchFamily="34" charset="0"/>
              </a:defRPr>
            </a:lvl2pPr>
            <a:lvl3pPr>
              <a:defRPr sz="1600">
                <a:latin typeface="Trebuchet MS" pitchFamily="34" charset="0"/>
              </a:defRPr>
            </a:lvl3pPr>
            <a:lvl4pPr>
              <a:defRPr sz="1600">
                <a:latin typeface="Trebuchet MS" pitchFamily="34" charset="0"/>
              </a:defRPr>
            </a:lvl4pPr>
            <a:lvl5pPr>
              <a:defRPr sz="1600">
                <a:latin typeface="Trebuchet M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Text Placeholder 2"/>
          <p:cNvSpPr>
            <a:spLocks noGrp="1"/>
          </p:cNvSpPr>
          <p:nvPr>
            <p:ph type="body" idx="1"/>
          </p:nvPr>
        </p:nvSpPr>
        <p:spPr>
          <a:xfrm>
            <a:off x="228599" y="666750"/>
            <a:ext cx="4192527" cy="479822"/>
          </a:xfrm>
        </p:spPr>
        <p:txBody>
          <a:bodyPr anchor="b">
            <a:normAutofit/>
          </a:bodyPr>
          <a:lstStyle>
            <a:lvl1pPr marL="0" indent="0">
              <a:buNone/>
              <a:defRPr sz="18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599" y="1146570"/>
            <a:ext cx="4192527" cy="3482579"/>
          </a:xfrm>
        </p:spPr>
        <p:txBody>
          <a:bodyPr>
            <a:normAutofit/>
          </a:bodyPr>
          <a:lstStyle>
            <a:lvl1pPr>
              <a:defRPr lang="en-US" sz="1600" dirty="0" smtClean="0"/>
            </a:lvl1pPr>
            <a:lvl2pPr>
              <a:defRPr lang="en-US" sz="1600" dirty="0" smtClean="0"/>
            </a:lvl2pPr>
            <a:lvl3pPr>
              <a:defRPr lang="en-US" sz="1600" dirty="0" smtClean="0"/>
            </a:lvl3pPr>
            <a:lvl4pPr>
              <a:defRPr lang="en-US" sz="1600" dirty="0" smtClean="0"/>
            </a:lvl4pPr>
            <a:lvl5pPr>
              <a:defRPr lang="en-US" sz="1600" dirty="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1226" y="666750"/>
            <a:ext cx="4194174" cy="479822"/>
          </a:xfrm>
        </p:spPr>
        <p:txBody>
          <a:bodyPr anchor="b">
            <a:normAutofit/>
          </a:bodyPr>
          <a:lstStyle>
            <a:lvl1pPr marL="0" indent="0">
              <a:buNone/>
              <a:defRPr sz="16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1226" y="1146570"/>
            <a:ext cx="4194174" cy="3482579"/>
          </a:xfrm>
        </p:spPr>
        <p:txBody>
          <a:bodyPr>
            <a:normAutofit/>
          </a:bodyPr>
          <a:lstStyle>
            <a:lvl1pPr>
              <a:defRPr sz="1600">
                <a:latin typeface="Trebuchet MS" pitchFamily="34" charset="0"/>
              </a:defRPr>
            </a:lvl1pPr>
            <a:lvl2pPr>
              <a:defRPr sz="1600">
                <a:latin typeface="Trebuchet MS" pitchFamily="34" charset="0"/>
              </a:defRPr>
            </a:lvl2pPr>
            <a:lvl3pPr>
              <a:defRPr sz="1600">
                <a:latin typeface="Trebuchet MS" pitchFamily="34" charset="0"/>
              </a:defRPr>
            </a:lvl3pPr>
            <a:lvl4pPr>
              <a:defRPr sz="1600">
                <a:latin typeface="Trebuchet MS" pitchFamily="34" charset="0"/>
              </a:defRPr>
            </a:lvl4pPr>
            <a:lvl5pPr>
              <a:defRPr sz="1600">
                <a:latin typeface="Trebuchet M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764694"/>
          </a:xfrm>
        </p:spPr>
        <p:txBody>
          <a:bodyPr anchor="b"/>
          <a:lstStyle>
            <a:lvl1pPr algn="l">
              <a:defRPr sz="2000" b="1">
                <a:latin typeface="Trebuchet MS" pitchFamily="34" charset="0"/>
              </a:defRPr>
            </a:lvl1pPr>
          </a:lstStyle>
          <a:p>
            <a:r>
              <a:rPr lang="en-US" dirty="0"/>
              <a:t>Click to edit Master title style</a:t>
            </a:r>
          </a:p>
        </p:txBody>
      </p:sp>
      <p:sp>
        <p:nvSpPr>
          <p:cNvPr id="3" name="Content Placeholder 2"/>
          <p:cNvSpPr>
            <a:spLocks noGrp="1"/>
          </p:cNvSpPr>
          <p:nvPr>
            <p:ph idx="1"/>
          </p:nvPr>
        </p:nvSpPr>
        <p:spPr>
          <a:xfrm>
            <a:off x="3575050" y="742950"/>
            <a:ext cx="5111750" cy="3505199"/>
          </a:xfrm>
        </p:spPr>
        <p:txBody>
          <a:bodyPr>
            <a:normAutofit/>
          </a:bodyPr>
          <a:lstStyle>
            <a:lvl1pPr>
              <a:defRPr sz="2400">
                <a:latin typeface="Trebuchet MS" pitchFamily="34" charset="0"/>
              </a:defRPr>
            </a:lvl1pPr>
            <a:lvl2pPr>
              <a:defRPr sz="2000">
                <a:latin typeface="Trebuchet MS" pitchFamily="34" charset="0"/>
              </a:defRPr>
            </a:lvl2pPr>
            <a:lvl3pPr>
              <a:defRPr sz="1800">
                <a:latin typeface="Trebuchet MS" pitchFamily="34" charset="0"/>
              </a:defRPr>
            </a:lvl3pPr>
            <a:lvl4pPr>
              <a:defRPr sz="1600">
                <a:latin typeface="Trebuchet MS" pitchFamily="34" charset="0"/>
              </a:defRPr>
            </a:lvl4pPr>
            <a:lvl5pPr>
              <a:defRPr sz="1600">
                <a:latin typeface="Trebuchet MS"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657350"/>
            <a:ext cx="3008313" cy="2590800"/>
          </a:xfrm>
        </p:spPr>
        <p:txBody>
          <a:bodyPr>
            <a:normAutofit/>
          </a:bodyPr>
          <a:lstStyle>
            <a:lvl1pPr marL="0" indent="0">
              <a:buNone/>
              <a:defRPr sz="1600">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3337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66749"/>
            <a:ext cx="5486400" cy="25908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38731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resentation3.jpg"/>
          <p:cNvPicPr>
            <a:picLocks noChangeAspect="1"/>
          </p:cNvPicPr>
          <p:nvPr userDrawn="1"/>
        </p:nvPicPr>
        <p:blipFill>
          <a:blip r:embed="rId14"/>
          <a:stretch>
            <a:fillRect/>
          </a:stretch>
        </p:blipFill>
        <p:spPr>
          <a:xfrm>
            <a:off x="0" y="0"/>
            <a:ext cx="9144000" cy="5143500"/>
          </a:xfrm>
          <a:prstGeom prst="rect">
            <a:avLst/>
          </a:prstGeom>
        </p:spPr>
      </p:pic>
      <p:sp>
        <p:nvSpPr>
          <p:cNvPr id="2" name="Title Placeholder 1"/>
          <p:cNvSpPr>
            <a:spLocks noGrp="1"/>
          </p:cNvSpPr>
          <p:nvPr>
            <p:ph type="title"/>
          </p:nvPr>
        </p:nvSpPr>
        <p:spPr>
          <a:xfrm>
            <a:off x="228600" y="1"/>
            <a:ext cx="8686800" cy="59055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701278"/>
            <a:ext cx="8686800" cy="39278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3/14/2018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2800"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sentation2.jpg"/>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685800" y="285750"/>
            <a:ext cx="7772400" cy="1102519"/>
          </a:xfrm>
        </p:spPr>
        <p:txBody>
          <a:bodyPr/>
          <a:lstStyle/>
          <a:p>
            <a:pPr algn="ctr"/>
            <a:r>
              <a:rPr lang="en-IN" b="1" dirty="0">
                <a:solidFill>
                  <a:srgbClr val="FF0000"/>
                </a:solidFill>
              </a:rPr>
              <a:t>Pharmacy</a:t>
            </a:r>
            <a:endParaRPr 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Flow</a:t>
            </a:r>
            <a:r>
              <a:rPr lang="en-IN" b="1" dirty="0"/>
              <a:t/>
            </a:r>
            <a:br>
              <a:rPr lang="en-IN" b="1" dirty="0"/>
            </a:br>
            <a:endParaRPr lang="en-US" dirty="0"/>
          </a:p>
        </p:txBody>
      </p:sp>
      <p:sp>
        <p:nvSpPr>
          <p:cNvPr id="3" name="Content Placeholder 2"/>
          <p:cNvSpPr>
            <a:spLocks noGrp="1"/>
          </p:cNvSpPr>
          <p:nvPr>
            <p:ph idx="1"/>
          </p:nvPr>
        </p:nvSpPr>
        <p:spPr>
          <a:xfrm>
            <a:off x="228600" y="701278"/>
            <a:ext cx="8686800" cy="4080272"/>
          </a:xfrm>
        </p:spPr>
        <p:txBody>
          <a:bodyPr>
            <a:normAutofit/>
          </a:bodyPr>
          <a:lstStyle/>
          <a:p>
            <a:pPr>
              <a:lnSpc>
                <a:spcPct val="100000"/>
              </a:lnSpc>
            </a:pPr>
            <a:r>
              <a:rPr lang="en-US" sz="1600" b="1" u="sng" dirty="0">
                <a:solidFill>
                  <a:srgbClr val="000000"/>
                </a:solidFill>
              </a:rPr>
              <a:t>Pharmacy Sales</a:t>
            </a:r>
            <a:r>
              <a:rPr lang="en-US" sz="1600" b="1" dirty="0">
                <a:solidFill>
                  <a:srgbClr val="000000"/>
                </a:solidFill>
              </a:rPr>
              <a:t>:</a:t>
            </a:r>
            <a:endParaRPr lang="en-US" sz="1600" dirty="0"/>
          </a:p>
          <a:p>
            <a:pPr marL="0" indent="0">
              <a:lnSpc>
                <a:spcPct val="100000"/>
              </a:lnSpc>
              <a:buNone/>
            </a:pPr>
            <a:r>
              <a:rPr lang="en-US" sz="1600" b="1" dirty="0">
                <a:solidFill>
                  <a:srgbClr val="000000"/>
                </a:solidFill>
              </a:rPr>
              <a:t>       </a:t>
            </a:r>
            <a:r>
              <a:rPr lang="en-US" sz="1600" dirty="0">
                <a:solidFill>
                  <a:srgbClr val="000000"/>
                </a:solidFill>
              </a:rPr>
              <a:t>- The retail sale details along with the details of the patient can be captured.</a:t>
            </a:r>
            <a:endParaRPr lang="en-US" sz="1600" dirty="0"/>
          </a:p>
          <a:p>
            <a:pPr marL="0" indent="0">
              <a:lnSpc>
                <a:spcPct val="100000"/>
              </a:lnSpc>
              <a:buNone/>
            </a:pPr>
            <a:r>
              <a:rPr lang="en-US" sz="1600" dirty="0">
                <a:solidFill>
                  <a:srgbClr val="000000"/>
                </a:solidFill>
              </a:rPr>
              <a:t>       - The details of retail sales for a selected time period can be viewed.</a:t>
            </a:r>
            <a:r>
              <a:rPr lang="en-US" sz="1600" b="1" dirty="0">
                <a:solidFill>
                  <a:srgbClr val="000000"/>
                </a:solidFill>
              </a:rPr>
              <a:t> </a:t>
            </a:r>
            <a:endParaRPr lang="en-US" sz="1600" dirty="0"/>
          </a:p>
          <a:p>
            <a:pPr>
              <a:lnSpc>
                <a:spcPct val="100000"/>
              </a:lnSpc>
            </a:pPr>
            <a:endParaRPr lang="en-US" sz="1600" dirty="0"/>
          </a:p>
          <a:p>
            <a:endParaRPr lang="en-US" sz="1600" dirty="0"/>
          </a:p>
        </p:txBody>
      </p:sp>
      <p:pic>
        <p:nvPicPr>
          <p:cNvPr id="4" name="Picture 3"/>
          <p:cNvPicPr/>
          <p:nvPr/>
        </p:nvPicPr>
        <p:blipFill>
          <a:blip r:embed="rId2"/>
          <a:stretch>
            <a:fillRect/>
          </a:stretch>
        </p:blipFill>
        <p:spPr>
          <a:xfrm>
            <a:off x="381000" y="1809750"/>
            <a:ext cx="8305800" cy="2930127"/>
          </a:xfrm>
          <a:prstGeom prst="rect">
            <a:avLst/>
          </a:prstGeom>
          <a:ln>
            <a:noFill/>
          </a:ln>
        </p:spPr>
      </p:pic>
    </p:spTree>
    <p:extLst>
      <p:ext uri="{BB962C8B-B14F-4D97-AF65-F5344CB8AC3E}">
        <p14:creationId xmlns:p14="http://schemas.microsoft.com/office/powerpoint/2010/main" xmlns="" val="2385589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Flow</a:t>
            </a:r>
            <a:r>
              <a:rPr lang="en-IN" b="1" dirty="0"/>
              <a:t/>
            </a:r>
            <a:br>
              <a:rPr lang="en-IN" b="1" dirty="0"/>
            </a:br>
            <a:endParaRPr lang="en-US" dirty="0"/>
          </a:p>
        </p:txBody>
      </p:sp>
      <p:sp>
        <p:nvSpPr>
          <p:cNvPr id="3" name="Content Placeholder 2"/>
          <p:cNvSpPr>
            <a:spLocks noGrp="1"/>
          </p:cNvSpPr>
          <p:nvPr>
            <p:ph idx="1"/>
          </p:nvPr>
        </p:nvSpPr>
        <p:spPr>
          <a:xfrm>
            <a:off x="228600" y="701278"/>
            <a:ext cx="8686800" cy="4080272"/>
          </a:xfrm>
        </p:spPr>
        <p:txBody>
          <a:bodyPr>
            <a:normAutofit/>
          </a:bodyPr>
          <a:lstStyle/>
          <a:p>
            <a:pPr>
              <a:lnSpc>
                <a:spcPct val="100000"/>
              </a:lnSpc>
            </a:pPr>
            <a:r>
              <a:rPr lang="en-US" sz="1600" b="1" u="sng" dirty="0">
                <a:solidFill>
                  <a:srgbClr val="000000"/>
                </a:solidFill>
              </a:rPr>
              <a:t>Sales Return</a:t>
            </a:r>
            <a:r>
              <a:rPr lang="en-US" sz="1600" b="1" dirty="0">
                <a:solidFill>
                  <a:srgbClr val="000000"/>
                </a:solidFill>
              </a:rPr>
              <a:t>:</a:t>
            </a:r>
            <a:endParaRPr lang="en-US" sz="1600" dirty="0"/>
          </a:p>
          <a:p>
            <a:pPr marL="0" indent="0">
              <a:lnSpc>
                <a:spcPct val="100000"/>
              </a:lnSpc>
              <a:buNone/>
            </a:pPr>
            <a:r>
              <a:rPr lang="en-US" sz="1600" dirty="0">
                <a:solidFill>
                  <a:srgbClr val="000000"/>
                </a:solidFill>
              </a:rPr>
              <a:t>     - The details of the returned medicines by a patient can be captured </a:t>
            </a:r>
            <a:endParaRPr lang="en-US" sz="1600" dirty="0"/>
          </a:p>
          <a:p>
            <a:pPr marL="0" indent="0">
              <a:lnSpc>
                <a:spcPct val="100000"/>
              </a:lnSpc>
              <a:buNone/>
            </a:pPr>
            <a:r>
              <a:rPr lang="en-US" sz="1600" dirty="0">
                <a:solidFill>
                  <a:srgbClr val="000000"/>
                </a:solidFill>
              </a:rPr>
              <a:t>     - The list of returned medicines along with other details  can be viewed</a:t>
            </a:r>
            <a:endParaRPr lang="en-US" sz="1600" dirty="0"/>
          </a:p>
          <a:p>
            <a:endParaRPr lang="en-US" sz="1600" dirty="0"/>
          </a:p>
        </p:txBody>
      </p:sp>
      <p:pic>
        <p:nvPicPr>
          <p:cNvPr id="4" name="Picture 3"/>
          <p:cNvPicPr/>
          <p:nvPr/>
        </p:nvPicPr>
        <p:blipFill>
          <a:blip r:embed="rId2"/>
          <a:stretch>
            <a:fillRect/>
          </a:stretch>
        </p:blipFill>
        <p:spPr>
          <a:xfrm>
            <a:off x="457200" y="1809750"/>
            <a:ext cx="8382000" cy="2930127"/>
          </a:xfrm>
          <a:prstGeom prst="rect">
            <a:avLst/>
          </a:prstGeom>
          <a:ln>
            <a:noFill/>
          </a:ln>
        </p:spPr>
      </p:pic>
    </p:spTree>
    <p:extLst>
      <p:ext uri="{BB962C8B-B14F-4D97-AF65-F5344CB8AC3E}">
        <p14:creationId xmlns:p14="http://schemas.microsoft.com/office/powerpoint/2010/main" xmlns="" val="491163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Flow</a:t>
            </a:r>
            <a:r>
              <a:rPr lang="en-IN" b="1" dirty="0"/>
              <a:t/>
            </a:r>
            <a:br>
              <a:rPr lang="en-IN" b="1" dirty="0"/>
            </a:br>
            <a:endParaRPr lang="en-US" dirty="0"/>
          </a:p>
        </p:txBody>
      </p:sp>
      <p:sp>
        <p:nvSpPr>
          <p:cNvPr id="3" name="Content Placeholder 2"/>
          <p:cNvSpPr>
            <a:spLocks noGrp="1"/>
          </p:cNvSpPr>
          <p:nvPr>
            <p:ph idx="1"/>
          </p:nvPr>
        </p:nvSpPr>
        <p:spPr/>
        <p:txBody>
          <a:bodyPr>
            <a:noAutofit/>
          </a:bodyPr>
          <a:lstStyle/>
          <a:p>
            <a:pPr>
              <a:buSzPct val="80000"/>
              <a:buFont typeface="Arial"/>
              <a:buChar char="•"/>
            </a:pPr>
            <a:r>
              <a:rPr lang="en-US" sz="1600" b="1" u="sng" dirty="0">
                <a:solidFill>
                  <a:srgbClr val="000000"/>
                </a:solidFill>
              </a:rPr>
              <a:t>Reports</a:t>
            </a:r>
            <a:r>
              <a:rPr lang="en-US" sz="1600" b="1" dirty="0">
                <a:solidFill>
                  <a:srgbClr val="000000"/>
                </a:solidFill>
              </a:rPr>
              <a:t>:</a:t>
            </a:r>
            <a:endParaRPr lang="en-US" sz="1600" dirty="0"/>
          </a:p>
          <a:p>
            <a:pPr lvl="1">
              <a:buSzPct val="80000"/>
              <a:buFont typeface="Corbel"/>
              <a:buChar char="–"/>
            </a:pPr>
            <a:r>
              <a:rPr lang="en-US" sz="1600" dirty="0">
                <a:solidFill>
                  <a:srgbClr val="000000"/>
                </a:solidFill>
              </a:rPr>
              <a:t>Our application covers various kinds of reports and some of them are as follows:</a:t>
            </a:r>
            <a:endParaRPr lang="en-US" sz="1600" dirty="0"/>
          </a:p>
          <a:p>
            <a:pPr lvl="2">
              <a:buSzPct val="80000"/>
              <a:buFont typeface="Arial"/>
              <a:buChar char="•"/>
            </a:pPr>
            <a:r>
              <a:rPr lang="en-US" sz="1600" b="1" dirty="0">
                <a:solidFill>
                  <a:srgbClr val="000000"/>
                </a:solidFill>
              </a:rPr>
              <a:t>Sales Report</a:t>
            </a:r>
            <a:r>
              <a:rPr lang="en-US" sz="1600" dirty="0">
                <a:solidFill>
                  <a:srgbClr val="000000"/>
                </a:solidFill>
              </a:rPr>
              <a:t>: Summary and detailed description of sales for a selected referral/Doctor and for a selected time period.</a:t>
            </a:r>
            <a:endParaRPr lang="en-US" sz="1600" dirty="0"/>
          </a:p>
          <a:p>
            <a:pPr lvl="2">
              <a:buSzPct val="80000"/>
              <a:buFont typeface="Arial"/>
              <a:buChar char="•"/>
            </a:pPr>
            <a:r>
              <a:rPr lang="en-US" sz="1600" b="1" dirty="0">
                <a:solidFill>
                  <a:srgbClr val="000000"/>
                </a:solidFill>
              </a:rPr>
              <a:t>Purchase Report</a:t>
            </a:r>
            <a:r>
              <a:rPr lang="en-US" sz="1600" dirty="0">
                <a:solidFill>
                  <a:srgbClr val="000000"/>
                </a:solidFill>
              </a:rPr>
              <a:t>: Summary and detailed description of the purchases for a selected time period.</a:t>
            </a:r>
            <a:endParaRPr lang="en-US" sz="1600" dirty="0"/>
          </a:p>
          <a:p>
            <a:pPr lvl="2">
              <a:buSzPct val="80000"/>
              <a:buFont typeface="Arial"/>
              <a:buChar char="•"/>
            </a:pPr>
            <a:r>
              <a:rPr lang="en-US" sz="1600" b="1" dirty="0">
                <a:solidFill>
                  <a:srgbClr val="000000"/>
                </a:solidFill>
              </a:rPr>
              <a:t>Stock and Sales Report</a:t>
            </a:r>
            <a:r>
              <a:rPr lang="en-US" sz="1600" dirty="0">
                <a:solidFill>
                  <a:srgbClr val="000000"/>
                </a:solidFill>
              </a:rPr>
              <a:t>: Drug wise purchased quantity/value, sales quantity/value, stock and ‘Value of stock on hand’ are populated in this report</a:t>
            </a:r>
            <a:endParaRPr lang="en-US" sz="1600" dirty="0"/>
          </a:p>
          <a:p>
            <a:pPr lvl="2">
              <a:buSzPct val="80000"/>
              <a:buFont typeface="Arial"/>
              <a:buChar char="•"/>
            </a:pPr>
            <a:r>
              <a:rPr lang="en-US" sz="1600" b="1" dirty="0">
                <a:solidFill>
                  <a:srgbClr val="000000"/>
                </a:solidFill>
              </a:rPr>
              <a:t>Expiry Drugs Report</a:t>
            </a:r>
            <a:r>
              <a:rPr lang="en-US" sz="1600" dirty="0">
                <a:solidFill>
                  <a:srgbClr val="000000"/>
                </a:solidFill>
              </a:rPr>
              <a:t>: Details  of expired drugs are generated in this report.</a:t>
            </a:r>
            <a:endParaRPr lang="en-US" sz="1600" dirty="0"/>
          </a:p>
          <a:p>
            <a:pPr lvl="2">
              <a:buSzPct val="80000"/>
              <a:buFont typeface="Arial"/>
              <a:buChar char="•"/>
            </a:pPr>
            <a:r>
              <a:rPr lang="en-US" sz="1600" b="1" dirty="0">
                <a:solidFill>
                  <a:srgbClr val="000000"/>
                </a:solidFill>
              </a:rPr>
              <a:t>Re-order Report</a:t>
            </a:r>
            <a:r>
              <a:rPr lang="en-US" sz="1600" dirty="0">
                <a:solidFill>
                  <a:srgbClr val="000000"/>
                </a:solidFill>
              </a:rPr>
              <a:t>: The list of drugs whose quantity is below the threshold limit are displayed so as to be re-ordered</a:t>
            </a:r>
            <a:endParaRPr lang="en-US" sz="1600" dirty="0"/>
          </a:p>
          <a:p>
            <a:pPr lvl="1">
              <a:buSzPct val="80000"/>
              <a:buFont typeface="Corbel"/>
              <a:buChar char="–"/>
            </a:pPr>
            <a:r>
              <a:rPr lang="en-US" sz="1600" dirty="0">
                <a:solidFill>
                  <a:srgbClr val="000000"/>
                </a:solidFill>
              </a:rPr>
              <a:t>All reports have options to ‘Export to Excel’ and ‘Export to Pdf’</a:t>
            </a:r>
            <a:endParaRPr lang="en-US" sz="1600" dirty="0"/>
          </a:p>
          <a:p>
            <a:pPr>
              <a:lnSpc>
                <a:spcPct val="100000"/>
              </a:lnSpc>
            </a:pPr>
            <a:endParaRPr lang="en-US" sz="1600" dirty="0"/>
          </a:p>
        </p:txBody>
      </p:sp>
    </p:spTree>
    <p:extLst>
      <p:ext uri="{BB962C8B-B14F-4D97-AF65-F5344CB8AC3E}">
        <p14:creationId xmlns:p14="http://schemas.microsoft.com/office/powerpoint/2010/main" xmlns="" val="1814785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Reports</a:t>
            </a:r>
            <a:r>
              <a:rPr lang="en-IN" b="1" dirty="0"/>
              <a:t/>
            </a:r>
            <a:br>
              <a:rPr lang="en-IN" b="1" dirty="0"/>
            </a:br>
            <a:endParaRPr lang="en-US" dirty="0"/>
          </a:p>
        </p:txBody>
      </p:sp>
      <p:pic>
        <p:nvPicPr>
          <p:cNvPr id="4" name="Content Placeholder 3"/>
          <p:cNvPicPr>
            <a:picLocks noGrp="1"/>
          </p:cNvPicPr>
          <p:nvPr>
            <p:ph idx="1"/>
          </p:nvPr>
        </p:nvPicPr>
        <p:blipFill>
          <a:blip r:embed="rId2"/>
          <a:stretch>
            <a:fillRect/>
          </a:stretch>
        </p:blipFill>
        <p:spPr>
          <a:xfrm>
            <a:off x="228600" y="742950"/>
            <a:ext cx="8686800" cy="4038600"/>
          </a:xfrm>
          <a:prstGeom prst="rect">
            <a:avLst/>
          </a:prstGeom>
          <a:ln>
            <a:noFill/>
          </a:ln>
        </p:spPr>
      </p:pic>
    </p:spTree>
    <p:extLst>
      <p:ext uri="{BB962C8B-B14F-4D97-AF65-F5344CB8AC3E}">
        <p14:creationId xmlns:p14="http://schemas.microsoft.com/office/powerpoint/2010/main" xmlns="" val="112184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Reports</a:t>
            </a:r>
            <a:r>
              <a:rPr lang="en-IN" b="1" dirty="0"/>
              <a:t/>
            </a:r>
            <a:br>
              <a:rPr lang="en-IN" b="1" dirty="0"/>
            </a:br>
            <a:endParaRPr lang="en-US" dirty="0"/>
          </a:p>
        </p:txBody>
      </p:sp>
      <p:pic>
        <p:nvPicPr>
          <p:cNvPr id="4" name="Content Placeholder 3"/>
          <p:cNvPicPr>
            <a:picLocks noGrp="1"/>
          </p:cNvPicPr>
          <p:nvPr>
            <p:ph idx="1"/>
          </p:nvPr>
        </p:nvPicPr>
        <p:blipFill>
          <a:blip r:embed="rId2"/>
          <a:stretch>
            <a:fillRect/>
          </a:stretch>
        </p:blipFill>
        <p:spPr>
          <a:xfrm>
            <a:off x="381000" y="742951"/>
            <a:ext cx="8534400" cy="4038600"/>
          </a:xfrm>
          <a:prstGeom prst="rect">
            <a:avLst/>
          </a:prstGeom>
          <a:ln>
            <a:noFill/>
          </a:ln>
        </p:spPr>
      </p:pic>
    </p:spTree>
    <p:extLst>
      <p:ext uri="{BB962C8B-B14F-4D97-AF65-F5344CB8AC3E}">
        <p14:creationId xmlns:p14="http://schemas.microsoft.com/office/powerpoint/2010/main" xmlns="" val="3762156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9050"/>
            <a:ext cx="9174760" cy="5124450"/>
          </a:xfrm>
        </p:spPr>
      </p:pic>
    </p:spTree>
    <p:extLst>
      <p:ext uri="{BB962C8B-B14F-4D97-AF65-F5344CB8AC3E}">
        <p14:creationId xmlns:p14="http://schemas.microsoft.com/office/powerpoint/2010/main" xmlns="" val="1874146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Pharmacy</a:t>
            </a:r>
            <a:endParaRPr lang="en-US" dirty="0"/>
          </a:p>
        </p:txBody>
      </p:sp>
      <p:sp>
        <p:nvSpPr>
          <p:cNvPr id="3" name="Content Placeholder 2"/>
          <p:cNvSpPr>
            <a:spLocks noGrp="1"/>
          </p:cNvSpPr>
          <p:nvPr>
            <p:ph idx="1"/>
          </p:nvPr>
        </p:nvSpPr>
        <p:spPr/>
        <p:txBody>
          <a:bodyPr>
            <a:normAutofit/>
          </a:bodyPr>
          <a:lstStyle/>
          <a:p>
            <a:pPr lvl="1">
              <a:buSzPct val="80000"/>
              <a:buFont typeface="Corbel"/>
              <a:buChar char="–"/>
            </a:pPr>
            <a:r>
              <a:rPr lang="en-US" sz="1600" dirty="0">
                <a:solidFill>
                  <a:srgbClr val="000000"/>
                </a:solidFill>
              </a:rPr>
              <a:t>We have two flavors of pharmacy application, one for independent pharmacy and one for pharmacy associated with a hospital.</a:t>
            </a:r>
            <a:endParaRPr lang="en-US" sz="1600" dirty="0"/>
          </a:p>
          <a:p>
            <a:pPr lvl="1">
              <a:buSzPct val="80000"/>
              <a:buFont typeface="Corbel"/>
              <a:buChar char="–"/>
            </a:pPr>
            <a:r>
              <a:rPr lang="en-US" sz="1600" dirty="0">
                <a:solidFill>
                  <a:srgbClr val="000000"/>
                </a:solidFill>
              </a:rPr>
              <a:t>This application covers end to end flow from receipt of stock from stockiest to selling of drugs, billing with GST, alert with list of drugs which reached below the defined threshold limit, various reports encompassing current stock, sales for a  selected period etc.,</a:t>
            </a:r>
            <a:endParaRPr lang="en-US" sz="1600" dirty="0"/>
          </a:p>
          <a:p>
            <a:pPr lvl="1">
              <a:buSzPct val="80000"/>
              <a:buFont typeface="Corbel"/>
              <a:buChar char="–"/>
            </a:pPr>
            <a:r>
              <a:rPr lang="en-US" sz="1600" dirty="0">
                <a:solidFill>
                  <a:srgbClr val="000000"/>
                </a:solidFill>
              </a:rPr>
              <a:t>Our advanced option supports Multi-location pharmacies, return of purchased drugs with credit voucher option, SMS alerts to registered patients </a:t>
            </a:r>
            <a:endParaRPr lang="en-US" sz="1600" dirty="0"/>
          </a:p>
          <a:p>
            <a:endParaRPr lang="en-US" sz="2000" dirty="0"/>
          </a:p>
        </p:txBody>
      </p:sp>
    </p:spTree>
    <p:extLst>
      <p:ext uri="{BB962C8B-B14F-4D97-AF65-F5344CB8AC3E}">
        <p14:creationId xmlns:p14="http://schemas.microsoft.com/office/powerpoint/2010/main" xmlns="" val="2748816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424806" y="694000"/>
            <a:ext cx="2438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bg1"/>
                </a:solidFill>
                <a:latin typeface="Arial"/>
              </a:rPr>
              <a:t>PHARMACY MODULE</a:t>
            </a:r>
            <a:endParaRPr lang="en-IN" sz="1200" dirty="0">
              <a:solidFill>
                <a:schemeClr val="bg1"/>
              </a:solidFill>
            </a:endParaRPr>
          </a:p>
          <a:p>
            <a:pPr algn="ctr"/>
            <a:endParaRPr lang="en-US" sz="1200" dirty="0"/>
          </a:p>
        </p:txBody>
      </p:sp>
      <p:sp>
        <p:nvSpPr>
          <p:cNvPr id="5" name="Rectangle 4"/>
          <p:cNvSpPr/>
          <p:nvPr/>
        </p:nvSpPr>
        <p:spPr>
          <a:xfrm>
            <a:off x="1531692" y="1733550"/>
            <a:ext cx="1143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IN" sz="1400" dirty="0">
                <a:solidFill>
                  <a:schemeClr val="bg1"/>
                </a:solidFill>
                <a:latin typeface="Arial"/>
              </a:rPr>
              <a:t>Initial Setup</a:t>
            </a:r>
            <a:endParaRPr lang="en-IN" sz="1400" dirty="0">
              <a:solidFill>
                <a:schemeClr val="bg1"/>
              </a:solidFill>
            </a:endParaRPr>
          </a:p>
          <a:p>
            <a:pPr algn="ctr"/>
            <a:endParaRPr lang="en-US" sz="1200" dirty="0">
              <a:solidFill>
                <a:schemeClr val="bg1"/>
              </a:solidFill>
            </a:endParaRPr>
          </a:p>
        </p:txBody>
      </p:sp>
      <p:sp>
        <p:nvSpPr>
          <p:cNvPr id="7" name="Rectangle 6"/>
          <p:cNvSpPr/>
          <p:nvPr/>
        </p:nvSpPr>
        <p:spPr>
          <a:xfrm>
            <a:off x="5787006" y="1733550"/>
            <a:ext cx="1143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Drug Issue &amp; Bills</a:t>
            </a:r>
          </a:p>
        </p:txBody>
      </p:sp>
      <p:sp>
        <p:nvSpPr>
          <p:cNvPr id="8" name="Rectangle 7"/>
          <p:cNvSpPr/>
          <p:nvPr/>
        </p:nvSpPr>
        <p:spPr>
          <a:xfrm>
            <a:off x="3728208" y="1733550"/>
            <a:ext cx="1143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Stock </a:t>
            </a:r>
            <a:r>
              <a:rPr lang="en-US" sz="1400" dirty="0" err="1"/>
              <a:t>Invetory</a:t>
            </a:r>
            <a:endParaRPr lang="en-US" sz="1400" dirty="0"/>
          </a:p>
        </p:txBody>
      </p:sp>
      <p:sp>
        <p:nvSpPr>
          <p:cNvPr id="9" name="Rectangle 8"/>
          <p:cNvSpPr/>
          <p:nvPr/>
        </p:nvSpPr>
        <p:spPr>
          <a:xfrm>
            <a:off x="7620000" y="1733550"/>
            <a:ext cx="1143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Reports</a:t>
            </a:r>
          </a:p>
        </p:txBody>
      </p:sp>
      <p:sp>
        <p:nvSpPr>
          <p:cNvPr id="10" name="Rectangle 9"/>
          <p:cNvSpPr/>
          <p:nvPr/>
        </p:nvSpPr>
        <p:spPr>
          <a:xfrm>
            <a:off x="228600" y="2533552"/>
            <a:ext cx="1143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Stock setup</a:t>
            </a:r>
          </a:p>
        </p:txBody>
      </p:sp>
      <p:sp>
        <p:nvSpPr>
          <p:cNvPr id="11" name="Rectangle 10"/>
          <p:cNvSpPr/>
          <p:nvPr/>
        </p:nvSpPr>
        <p:spPr>
          <a:xfrm>
            <a:off x="1469822" y="2533552"/>
            <a:ext cx="1143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Drug Setup</a:t>
            </a:r>
          </a:p>
        </p:txBody>
      </p:sp>
      <p:sp>
        <p:nvSpPr>
          <p:cNvPr id="12" name="Rectangle 11"/>
          <p:cNvSpPr/>
          <p:nvPr/>
        </p:nvSpPr>
        <p:spPr>
          <a:xfrm>
            <a:off x="2711044" y="2533552"/>
            <a:ext cx="1143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Generic Setup</a:t>
            </a:r>
          </a:p>
        </p:txBody>
      </p:sp>
      <p:sp>
        <p:nvSpPr>
          <p:cNvPr id="13" name="Rectangle 12"/>
          <p:cNvSpPr/>
          <p:nvPr/>
        </p:nvSpPr>
        <p:spPr>
          <a:xfrm>
            <a:off x="5029200" y="2538291"/>
            <a:ext cx="1143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Pharmacy Sales</a:t>
            </a:r>
          </a:p>
        </p:txBody>
      </p:sp>
      <p:sp>
        <p:nvSpPr>
          <p:cNvPr id="14" name="Rectangle 13"/>
          <p:cNvSpPr/>
          <p:nvPr/>
        </p:nvSpPr>
        <p:spPr>
          <a:xfrm>
            <a:off x="6553200" y="2533552"/>
            <a:ext cx="1143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Sales Returns</a:t>
            </a:r>
          </a:p>
        </p:txBody>
      </p:sp>
      <p:sp>
        <p:nvSpPr>
          <p:cNvPr id="15" name="Rectangle 14"/>
          <p:cNvSpPr/>
          <p:nvPr/>
        </p:nvSpPr>
        <p:spPr>
          <a:xfrm>
            <a:off x="1790700" y="3399882"/>
            <a:ext cx="1143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Stock Invoice</a:t>
            </a:r>
          </a:p>
        </p:txBody>
      </p:sp>
      <p:sp>
        <p:nvSpPr>
          <p:cNvPr id="16" name="Rectangle 15"/>
          <p:cNvSpPr/>
          <p:nvPr/>
        </p:nvSpPr>
        <p:spPr>
          <a:xfrm>
            <a:off x="3068626" y="3398585"/>
            <a:ext cx="1143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Stock Receipts</a:t>
            </a:r>
          </a:p>
        </p:txBody>
      </p:sp>
      <p:sp>
        <p:nvSpPr>
          <p:cNvPr id="17" name="Rectangle 16"/>
          <p:cNvSpPr/>
          <p:nvPr/>
        </p:nvSpPr>
        <p:spPr>
          <a:xfrm>
            <a:off x="4461197" y="3386138"/>
            <a:ext cx="1143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Return Stock</a:t>
            </a:r>
          </a:p>
        </p:txBody>
      </p:sp>
      <p:sp>
        <p:nvSpPr>
          <p:cNvPr id="18" name="Rectangle 17"/>
          <p:cNvSpPr/>
          <p:nvPr/>
        </p:nvSpPr>
        <p:spPr>
          <a:xfrm>
            <a:off x="2582415" y="4371811"/>
            <a:ext cx="1143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Sales Reports</a:t>
            </a:r>
          </a:p>
        </p:txBody>
      </p:sp>
      <p:sp>
        <p:nvSpPr>
          <p:cNvPr id="19" name="Rectangle 18"/>
          <p:cNvSpPr/>
          <p:nvPr/>
        </p:nvSpPr>
        <p:spPr>
          <a:xfrm>
            <a:off x="3889697" y="4375656"/>
            <a:ext cx="1143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Purchase Report</a:t>
            </a:r>
          </a:p>
        </p:txBody>
      </p:sp>
      <p:sp>
        <p:nvSpPr>
          <p:cNvPr id="20" name="Rectangle 19"/>
          <p:cNvSpPr/>
          <p:nvPr/>
        </p:nvSpPr>
        <p:spPr>
          <a:xfrm>
            <a:off x="5229838" y="4400550"/>
            <a:ext cx="1143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Stock &amp; Sales Report</a:t>
            </a:r>
          </a:p>
        </p:txBody>
      </p:sp>
      <p:sp>
        <p:nvSpPr>
          <p:cNvPr id="21" name="Rectangle 20"/>
          <p:cNvSpPr/>
          <p:nvPr/>
        </p:nvSpPr>
        <p:spPr>
          <a:xfrm>
            <a:off x="6539219" y="4400550"/>
            <a:ext cx="1143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Expiry Drugs Report</a:t>
            </a:r>
          </a:p>
        </p:txBody>
      </p:sp>
      <p:sp>
        <p:nvSpPr>
          <p:cNvPr id="22" name="Rectangle 21"/>
          <p:cNvSpPr/>
          <p:nvPr/>
        </p:nvSpPr>
        <p:spPr>
          <a:xfrm>
            <a:off x="7877261" y="4375656"/>
            <a:ext cx="1143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Reorder Reports</a:t>
            </a:r>
          </a:p>
        </p:txBody>
      </p:sp>
      <p:sp>
        <p:nvSpPr>
          <p:cNvPr id="23" name="Down Arrow 22"/>
          <p:cNvSpPr/>
          <p:nvPr/>
        </p:nvSpPr>
        <p:spPr>
          <a:xfrm>
            <a:off x="6379828" y="1539118"/>
            <a:ext cx="76200" cy="150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858125" y="2339290"/>
            <a:ext cx="76200" cy="150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2103192" y="2377099"/>
            <a:ext cx="76200" cy="150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3310159" y="2348432"/>
            <a:ext cx="76200" cy="150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5510868" y="2355725"/>
            <a:ext cx="76200" cy="150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8039099" y="1567706"/>
            <a:ext cx="76200" cy="150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a:off x="2362200" y="3227733"/>
            <a:ext cx="76200" cy="150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7167345" y="2339231"/>
            <a:ext cx="76200" cy="150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3068626" y="4221444"/>
            <a:ext cx="76200" cy="150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4605906" y="1388564"/>
            <a:ext cx="76200" cy="150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a:off x="1965122" y="1559118"/>
            <a:ext cx="76200" cy="150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a:off x="4299708" y="1589872"/>
            <a:ext cx="76200" cy="150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 Arrow 34"/>
          <p:cNvSpPr/>
          <p:nvPr/>
        </p:nvSpPr>
        <p:spPr>
          <a:xfrm>
            <a:off x="1981200" y="1522274"/>
            <a:ext cx="6095999" cy="744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Right Arrow 36"/>
          <p:cNvSpPr/>
          <p:nvPr/>
        </p:nvSpPr>
        <p:spPr>
          <a:xfrm>
            <a:off x="2362200" y="3162155"/>
            <a:ext cx="2867638" cy="7325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 Arrow 37"/>
          <p:cNvSpPr/>
          <p:nvPr/>
        </p:nvSpPr>
        <p:spPr>
          <a:xfrm>
            <a:off x="5511567" y="2326500"/>
            <a:ext cx="1693878"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 Arrow 38"/>
          <p:cNvSpPr/>
          <p:nvPr/>
        </p:nvSpPr>
        <p:spPr>
          <a:xfrm>
            <a:off x="852882" y="2316431"/>
            <a:ext cx="2500620"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 Arrow 39"/>
          <p:cNvSpPr/>
          <p:nvPr/>
        </p:nvSpPr>
        <p:spPr>
          <a:xfrm>
            <a:off x="3073867" y="4161033"/>
            <a:ext cx="5498633" cy="6132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p:cNvSpPr/>
          <p:nvPr/>
        </p:nvSpPr>
        <p:spPr>
          <a:xfrm>
            <a:off x="4375908" y="4218499"/>
            <a:ext cx="76200" cy="150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wn Arrow 41"/>
          <p:cNvSpPr/>
          <p:nvPr/>
        </p:nvSpPr>
        <p:spPr>
          <a:xfrm>
            <a:off x="5709411" y="4225599"/>
            <a:ext cx="76200" cy="150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a:off x="7110719" y="4203322"/>
            <a:ext cx="76200" cy="150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wn Arrow 43"/>
          <p:cNvSpPr/>
          <p:nvPr/>
        </p:nvSpPr>
        <p:spPr>
          <a:xfrm>
            <a:off x="8534121" y="4186807"/>
            <a:ext cx="45719" cy="197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p:cNvSpPr/>
          <p:nvPr/>
        </p:nvSpPr>
        <p:spPr>
          <a:xfrm>
            <a:off x="3783437" y="3220395"/>
            <a:ext cx="76200" cy="150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a:off x="5169018" y="3221171"/>
            <a:ext cx="76200" cy="150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wn Arrow 46"/>
          <p:cNvSpPr/>
          <p:nvPr/>
        </p:nvSpPr>
        <p:spPr>
          <a:xfrm>
            <a:off x="8039099" y="2205109"/>
            <a:ext cx="45719" cy="1941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flipH="1">
            <a:off x="4261256" y="2197353"/>
            <a:ext cx="45719" cy="961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wn Arrow 48"/>
          <p:cNvSpPr/>
          <p:nvPr/>
        </p:nvSpPr>
        <p:spPr>
          <a:xfrm>
            <a:off x="6320758" y="2168573"/>
            <a:ext cx="59070" cy="1436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10977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IN" b="1" dirty="0">
              <a:solidFill>
                <a:srgbClr val="000000"/>
              </a:solidFill>
            </a:endParaRPr>
          </a:p>
          <a:p>
            <a:pPr algn="ctr"/>
            <a:endParaRPr lang="en-IN" b="1" dirty="0">
              <a:solidFill>
                <a:srgbClr val="000000"/>
              </a:solidFill>
            </a:endParaRPr>
          </a:p>
          <a:p>
            <a:pPr algn="ctr"/>
            <a:endParaRPr lang="en-IN" b="1" dirty="0">
              <a:solidFill>
                <a:srgbClr val="000000"/>
              </a:solidFill>
            </a:endParaRPr>
          </a:p>
          <a:p>
            <a:pPr marL="0" indent="0" algn="ctr">
              <a:buNone/>
            </a:pPr>
            <a:r>
              <a:rPr lang="en-IN" b="1" dirty="0">
                <a:solidFill>
                  <a:srgbClr val="000000"/>
                </a:solidFill>
              </a:rPr>
              <a:t>Pharmacy Screen Flow</a:t>
            </a:r>
            <a:endParaRPr lang="en-IN" dirty="0"/>
          </a:p>
          <a:p>
            <a:endParaRPr lang="en-US" dirty="0"/>
          </a:p>
        </p:txBody>
      </p:sp>
    </p:spTree>
    <p:extLst>
      <p:ext uri="{BB962C8B-B14F-4D97-AF65-F5344CB8AC3E}">
        <p14:creationId xmlns:p14="http://schemas.microsoft.com/office/powerpoint/2010/main" xmlns="" val="2804328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Flow</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a:buSzPct val="80000"/>
              <a:buFont typeface="Arial"/>
              <a:buChar char="•"/>
            </a:pPr>
            <a:r>
              <a:rPr lang="en-IN" sz="1600" b="1" dirty="0">
                <a:solidFill>
                  <a:srgbClr val="000000"/>
                </a:solidFill>
              </a:rPr>
              <a:t>Drug Setup:</a:t>
            </a:r>
            <a:endParaRPr lang="en-IN" sz="1600" dirty="0"/>
          </a:p>
          <a:p>
            <a:pPr lvl="1">
              <a:buSzPct val="80000"/>
              <a:buFont typeface="Corbel"/>
              <a:buChar char="–"/>
            </a:pPr>
            <a:r>
              <a:rPr lang="en-IN" sz="1600" dirty="0">
                <a:solidFill>
                  <a:srgbClr val="000000"/>
                </a:solidFill>
              </a:rPr>
              <a:t>Users can add drug details as well as Generic drugs and setup threshold limit for each drug.</a:t>
            </a:r>
            <a:endParaRPr lang="en-IN" sz="1600" dirty="0"/>
          </a:p>
          <a:p>
            <a:pPr lvl="1">
              <a:buSzPct val="80000"/>
              <a:buFont typeface="Corbel"/>
              <a:buChar char="–"/>
            </a:pPr>
            <a:r>
              <a:rPr lang="en-IN" sz="1600" dirty="0">
                <a:solidFill>
                  <a:srgbClr val="000000"/>
                </a:solidFill>
              </a:rPr>
              <a:t>Users can view/edit all the entered drug details.</a:t>
            </a:r>
            <a:endParaRPr lang="en-IN" sz="1600" dirty="0"/>
          </a:p>
          <a:p>
            <a:pPr marL="0" indent="0">
              <a:lnSpc>
                <a:spcPct val="100000"/>
              </a:lnSpc>
              <a:buNone/>
            </a:pPr>
            <a:r>
              <a:rPr lang="en-IN" sz="1600" b="1" dirty="0">
                <a:solidFill>
                  <a:srgbClr val="000000"/>
                </a:solidFill>
              </a:rPr>
              <a:t>      INPUT PARAMETERS</a:t>
            </a:r>
            <a:r>
              <a:rPr lang="en-IN" sz="1600" dirty="0">
                <a:solidFill>
                  <a:srgbClr val="000000"/>
                </a:solidFill>
              </a:rPr>
              <a:t> : Drug Name, Formulation, Dosage, HSN Code, MRP, GST %</a:t>
            </a:r>
            <a:endParaRPr lang="en-IN" sz="1600" dirty="0"/>
          </a:p>
          <a:p>
            <a:pPr marL="0" indent="0">
              <a:lnSpc>
                <a:spcPct val="100000"/>
              </a:lnSpc>
              <a:buNone/>
            </a:pPr>
            <a:r>
              <a:rPr lang="en-IN" sz="1600" b="1" dirty="0">
                <a:solidFill>
                  <a:srgbClr val="000000"/>
                </a:solidFill>
              </a:rPr>
              <a:t>      OUPUT PARAMETERS </a:t>
            </a:r>
            <a:r>
              <a:rPr lang="en-IN" sz="1600" dirty="0">
                <a:solidFill>
                  <a:srgbClr val="000000"/>
                </a:solidFill>
              </a:rPr>
              <a:t>: Identical to input parameters, which navigates to stock receipts, </a:t>
            </a:r>
          </a:p>
          <a:p>
            <a:pPr marL="0" indent="0">
              <a:lnSpc>
                <a:spcPct val="100000"/>
              </a:lnSpc>
              <a:buNone/>
            </a:pPr>
            <a:r>
              <a:rPr lang="en-IN" sz="1600" dirty="0">
                <a:solidFill>
                  <a:srgbClr val="000000"/>
                </a:solidFill>
              </a:rPr>
              <a:t>      sales and report screens.</a:t>
            </a:r>
            <a:endParaRPr lang="en-IN" sz="1600" dirty="0"/>
          </a:p>
          <a:p>
            <a:endParaRPr lang="en-US" sz="2000" dirty="0"/>
          </a:p>
        </p:txBody>
      </p:sp>
      <p:pic>
        <p:nvPicPr>
          <p:cNvPr id="4" name="Picture 3"/>
          <p:cNvPicPr/>
          <p:nvPr/>
        </p:nvPicPr>
        <p:blipFill>
          <a:blip r:embed="rId2"/>
          <a:stretch>
            <a:fillRect/>
          </a:stretch>
        </p:blipFill>
        <p:spPr>
          <a:xfrm>
            <a:off x="595745" y="2750756"/>
            <a:ext cx="8305800" cy="2024733"/>
          </a:xfrm>
          <a:prstGeom prst="rect">
            <a:avLst/>
          </a:prstGeom>
          <a:ln>
            <a:noFill/>
          </a:ln>
        </p:spPr>
      </p:pic>
    </p:spTree>
    <p:extLst>
      <p:ext uri="{BB962C8B-B14F-4D97-AF65-F5344CB8AC3E}">
        <p14:creationId xmlns:p14="http://schemas.microsoft.com/office/powerpoint/2010/main" xmlns="" val="1675206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Flow</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a:lnSpc>
                <a:spcPct val="100000"/>
              </a:lnSpc>
            </a:pPr>
            <a:r>
              <a:rPr lang="en-US" sz="1600" b="1" u="sng" dirty="0">
                <a:solidFill>
                  <a:srgbClr val="000000"/>
                </a:solidFill>
              </a:rPr>
              <a:t>Stockist Setup</a:t>
            </a:r>
            <a:r>
              <a:rPr lang="en-US" sz="1600" b="1" dirty="0">
                <a:solidFill>
                  <a:srgbClr val="000000"/>
                </a:solidFill>
              </a:rPr>
              <a:t>:</a:t>
            </a:r>
            <a:endParaRPr lang="en-US" sz="1600" dirty="0"/>
          </a:p>
          <a:p>
            <a:pPr marL="0" indent="0">
              <a:lnSpc>
                <a:spcPct val="100000"/>
              </a:lnSpc>
              <a:buNone/>
            </a:pPr>
            <a:r>
              <a:rPr lang="en-US" sz="1600" dirty="0">
                <a:solidFill>
                  <a:srgbClr val="000000"/>
                </a:solidFill>
              </a:rPr>
              <a:t>      - Users can add the details of </a:t>
            </a:r>
            <a:r>
              <a:rPr lang="en-US" sz="1600" dirty="0" err="1">
                <a:solidFill>
                  <a:srgbClr val="000000"/>
                </a:solidFill>
              </a:rPr>
              <a:t>Stockists</a:t>
            </a:r>
            <a:r>
              <a:rPr lang="en-US" sz="1600" dirty="0">
                <a:solidFill>
                  <a:srgbClr val="000000"/>
                </a:solidFill>
              </a:rPr>
              <a:t>.</a:t>
            </a:r>
            <a:endParaRPr lang="en-US" sz="1600" dirty="0"/>
          </a:p>
          <a:p>
            <a:pPr marL="0" indent="0">
              <a:lnSpc>
                <a:spcPct val="100000"/>
              </a:lnSpc>
              <a:buNone/>
            </a:pPr>
            <a:r>
              <a:rPr lang="en-US" sz="1600" dirty="0">
                <a:solidFill>
                  <a:srgbClr val="000000"/>
                </a:solidFill>
              </a:rPr>
              <a:t>      - Users can view/edit all the entered </a:t>
            </a:r>
            <a:r>
              <a:rPr lang="en-US" sz="1600" dirty="0" err="1">
                <a:solidFill>
                  <a:srgbClr val="000000"/>
                </a:solidFill>
              </a:rPr>
              <a:t>Stockists</a:t>
            </a:r>
            <a:r>
              <a:rPr lang="en-US" sz="1600" dirty="0">
                <a:solidFill>
                  <a:srgbClr val="000000"/>
                </a:solidFill>
              </a:rPr>
              <a:t>.</a:t>
            </a:r>
            <a:endParaRPr lang="en-US" sz="1600" dirty="0"/>
          </a:p>
          <a:p>
            <a:pPr marL="0" indent="0">
              <a:lnSpc>
                <a:spcPct val="100000"/>
              </a:lnSpc>
              <a:buNone/>
            </a:pPr>
            <a:r>
              <a:rPr lang="en-US" sz="1600" b="1" dirty="0">
                <a:solidFill>
                  <a:srgbClr val="000000"/>
                </a:solidFill>
              </a:rPr>
              <a:t>      INPUT PARAMETERS </a:t>
            </a:r>
            <a:r>
              <a:rPr lang="en-US" sz="1600" dirty="0">
                <a:solidFill>
                  <a:srgbClr val="000000"/>
                </a:solidFill>
              </a:rPr>
              <a:t>– Stockist Name, GST Number, Contact Details.</a:t>
            </a:r>
            <a:endParaRPr lang="en-US" sz="1600" dirty="0"/>
          </a:p>
          <a:p>
            <a:pPr marL="0" indent="0">
              <a:lnSpc>
                <a:spcPct val="100000"/>
              </a:lnSpc>
              <a:buNone/>
            </a:pPr>
            <a:r>
              <a:rPr lang="en-US" sz="1600" b="1" dirty="0">
                <a:solidFill>
                  <a:srgbClr val="000000"/>
                </a:solidFill>
              </a:rPr>
              <a:t>      OUTPUT PARAMETERS</a:t>
            </a:r>
            <a:r>
              <a:rPr lang="en-US" sz="1600" dirty="0">
                <a:solidFill>
                  <a:srgbClr val="000000"/>
                </a:solidFill>
              </a:rPr>
              <a:t> – Stockist Name, which navigates to Stock Invoice.</a:t>
            </a:r>
            <a:endParaRPr lang="en-US" sz="1600" dirty="0"/>
          </a:p>
          <a:p>
            <a:pPr>
              <a:lnSpc>
                <a:spcPct val="100000"/>
              </a:lnSpc>
            </a:pPr>
            <a:endParaRPr lang="en-US" sz="1600" dirty="0"/>
          </a:p>
          <a:p>
            <a:pPr>
              <a:lnSpc>
                <a:spcPct val="100000"/>
              </a:lnSpc>
            </a:pPr>
            <a:r>
              <a:rPr lang="en-US" sz="1600" b="1" u="sng" dirty="0">
                <a:solidFill>
                  <a:srgbClr val="000000"/>
                </a:solidFill>
              </a:rPr>
              <a:t>Generic Setup</a:t>
            </a:r>
            <a:r>
              <a:rPr lang="en-US" sz="1600" b="1" dirty="0">
                <a:solidFill>
                  <a:srgbClr val="000000"/>
                </a:solidFill>
              </a:rPr>
              <a:t>:</a:t>
            </a:r>
            <a:endParaRPr lang="en-US" sz="1600" dirty="0"/>
          </a:p>
          <a:p>
            <a:pPr marL="0" indent="0">
              <a:lnSpc>
                <a:spcPct val="100000"/>
              </a:lnSpc>
              <a:buNone/>
            </a:pPr>
            <a:r>
              <a:rPr lang="en-US" sz="1600" dirty="0">
                <a:solidFill>
                  <a:srgbClr val="000000"/>
                </a:solidFill>
              </a:rPr>
              <a:t>   - A drug without brand name is a Generic. Every individual drug has its own generic name.</a:t>
            </a:r>
            <a:endParaRPr lang="en-US" sz="1600" dirty="0"/>
          </a:p>
          <a:p>
            <a:pPr marL="0" indent="0">
              <a:lnSpc>
                <a:spcPct val="100000"/>
              </a:lnSpc>
              <a:buNone/>
            </a:pPr>
            <a:r>
              <a:rPr lang="en-US" sz="1600" dirty="0">
                <a:solidFill>
                  <a:srgbClr val="000000"/>
                </a:solidFill>
              </a:rPr>
              <a:t>   - Users can add, edit the generics.</a:t>
            </a:r>
            <a:endParaRPr lang="en-US" sz="1600" dirty="0"/>
          </a:p>
          <a:p>
            <a:pPr marL="0" indent="0">
              <a:lnSpc>
                <a:spcPct val="100000"/>
              </a:lnSpc>
              <a:buNone/>
            </a:pPr>
            <a:r>
              <a:rPr lang="en-US" sz="1600" b="1" dirty="0">
                <a:solidFill>
                  <a:srgbClr val="000000"/>
                </a:solidFill>
              </a:rPr>
              <a:t>     INPUT PARAMETERS</a:t>
            </a:r>
            <a:r>
              <a:rPr lang="en-US" sz="1600" dirty="0">
                <a:solidFill>
                  <a:srgbClr val="000000"/>
                </a:solidFill>
              </a:rPr>
              <a:t> - Generic Name.</a:t>
            </a:r>
            <a:endParaRPr lang="en-US" sz="1600" dirty="0"/>
          </a:p>
          <a:p>
            <a:pPr marL="0" indent="0">
              <a:lnSpc>
                <a:spcPct val="100000"/>
              </a:lnSpc>
              <a:buNone/>
            </a:pPr>
            <a:r>
              <a:rPr lang="en-US" sz="1600" b="1" dirty="0">
                <a:solidFill>
                  <a:srgbClr val="000000"/>
                </a:solidFill>
              </a:rPr>
              <a:t>     OUTPUT PARAMETERS</a:t>
            </a:r>
            <a:r>
              <a:rPr lang="en-US" sz="1600" dirty="0">
                <a:solidFill>
                  <a:srgbClr val="000000"/>
                </a:solidFill>
              </a:rPr>
              <a:t> - Generic Name navigates to Drugs Setup Screen.</a:t>
            </a:r>
            <a:endParaRPr lang="en-US" sz="1600" dirty="0"/>
          </a:p>
          <a:p>
            <a:pPr marL="0" indent="0">
              <a:buNone/>
            </a:pPr>
            <a:r>
              <a:rPr lang="en-US" sz="1600" dirty="0"/>
              <a:t>	</a:t>
            </a:r>
          </a:p>
        </p:txBody>
      </p:sp>
    </p:spTree>
    <p:extLst>
      <p:ext uri="{BB962C8B-B14F-4D97-AF65-F5344CB8AC3E}">
        <p14:creationId xmlns:p14="http://schemas.microsoft.com/office/powerpoint/2010/main" xmlns="" val="3741756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Flow</a:t>
            </a:r>
            <a:r>
              <a:rPr lang="en-IN" b="1" dirty="0"/>
              <a:t/>
            </a:r>
            <a:br>
              <a:rPr lang="en-IN" b="1" dirty="0"/>
            </a:br>
            <a:endParaRPr lang="en-US" dirty="0"/>
          </a:p>
        </p:txBody>
      </p:sp>
      <p:sp>
        <p:nvSpPr>
          <p:cNvPr id="3" name="Content Placeholder 2"/>
          <p:cNvSpPr>
            <a:spLocks noGrp="1"/>
          </p:cNvSpPr>
          <p:nvPr>
            <p:ph idx="1"/>
          </p:nvPr>
        </p:nvSpPr>
        <p:spPr>
          <a:xfrm>
            <a:off x="228600" y="701278"/>
            <a:ext cx="8686800" cy="4080272"/>
          </a:xfrm>
        </p:spPr>
        <p:txBody>
          <a:bodyPr>
            <a:noAutofit/>
          </a:bodyPr>
          <a:lstStyle/>
          <a:p>
            <a:pPr>
              <a:lnSpc>
                <a:spcPct val="100000"/>
              </a:lnSpc>
            </a:pPr>
            <a:r>
              <a:rPr lang="en-US" sz="1400" b="1" u="sng" dirty="0">
                <a:solidFill>
                  <a:srgbClr val="000000"/>
                </a:solidFill>
              </a:rPr>
              <a:t>Stock Invoice</a:t>
            </a:r>
            <a:r>
              <a:rPr lang="en-US" sz="1400" b="1" dirty="0">
                <a:solidFill>
                  <a:srgbClr val="000000"/>
                </a:solidFill>
              </a:rPr>
              <a:t>:</a:t>
            </a:r>
            <a:endParaRPr lang="en-US" sz="1400" dirty="0"/>
          </a:p>
          <a:p>
            <a:pPr marL="0" indent="0">
              <a:lnSpc>
                <a:spcPct val="100000"/>
              </a:lnSpc>
              <a:buNone/>
            </a:pPr>
            <a:r>
              <a:rPr lang="en-US" sz="1400" dirty="0">
                <a:solidFill>
                  <a:srgbClr val="000000"/>
                </a:solidFill>
              </a:rPr>
              <a:t>	- Users can add invoices for selected </a:t>
            </a:r>
            <a:r>
              <a:rPr lang="en-US" sz="1400" dirty="0" err="1">
                <a:solidFill>
                  <a:srgbClr val="000000"/>
                </a:solidFill>
              </a:rPr>
              <a:t>stockist</a:t>
            </a:r>
            <a:r>
              <a:rPr lang="en-US" sz="1400" dirty="0">
                <a:solidFill>
                  <a:srgbClr val="000000"/>
                </a:solidFill>
              </a:rPr>
              <a:t> </a:t>
            </a:r>
            <a:endParaRPr lang="en-US" sz="1400" dirty="0"/>
          </a:p>
          <a:p>
            <a:pPr marL="0" indent="0">
              <a:lnSpc>
                <a:spcPct val="100000"/>
              </a:lnSpc>
              <a:buNone/>
            </a:pPr>
            <a:r>
              <a:rPr lang="en-US" sz="1400" dirty="0">
                <a:solidFill>
                  <a:srgbClr val="000000"/>
                </a:solidFill>
              </a:rPr>
              <a:t>	- Users can view invoices; invoice details and drug details entered under particular invoice</a:t>
            </a:r>
            <a:endParaRPr lang="en-US" sz="1400" dirty="0"/>
          </a:p>
          <a:p>
            <a:pPr marL="0" indent="0">
              <a:lnSpc>
                <a:spcPct val="100000"/>
              </a:lnSpc>
              <a:buNone/>
            </a:pPr>
            <a:r>
              <a:rPr lang="en-US" sz="1400" b="1" dirty="0">
                <a:solidFill>
                  <a:srgbClr val="000000"/>
                </a:solidFill>
              </a:rPr>
              <a:t>    INPUT PARAMETERS</a:t>
            </a:r>
            <a:r>
              <a:rPr lang="en-US" sz="1400" dirty="0">
                <a:solidFill>
                  <a:srgbClr val="000000"/>
                </a:solidFill>
              </a:rPr>
              <a:t> – Invoice Number, Invoice Date, Gross Amount, Payment Type, Discount  </a:t>
            </a:r>
          </a:p>
          <a:p>
            <a:pPr marL="0" indent="0">
              <a:lnSpc>
                <a:spcPct val="100000"/>
              </a:lnSpc>
              <a:buNone/>
            </a:pPr>
            <a:r>
              <a:rPr lang="en-US" sz="1400" dirty="0">
                <a:solidFill>
                  <a:srgbClr val="000000"/>
                </a:solidFill>
              </a:rPr>
              <a:t>    Percentage, Discount Amount, SGST Amount, CGST Amount, GST Amount, Final Invoice Amount.</a:t>
            </a:r>
            <a:endParaRPr lang="en-US" sz="1400" dirty="0"/>
          </a:p>
          <a:p>
            <a:pPr marL="0" indent="0">
              <a:lnSpc>
                <a:spcPct val="100000"/>
              </a:lnSpc>
              <a:buNone/>
            </a:pPr>
            <a:r>
              <a:rPr lang="en-US" sz="1400" b="1" dirty="0">
                <a:solidFill>
                  <a:srgbClr val="000000"/>
                </a:solidFill>
              </a:rPr>
              <a:t>    OUTPUT PARAMETERS</a:t>
            </a:r>
            <a:r>
              <a:rPr lang="en-US" sz="1400" dirty="0">
                <a:solidFill>
                  <a:srgbClr val="000000"/>
                </a:solidFill>
              </a:rPr>
              <a:t> – Identical to input parameters, navigates to Stock Receipts and Return Stock.</a:t>
            </a:r>
            <a:endParaRPr lang="en-US" sz="1400" dirty="0"/>
          </a:p>
          <a:p>
            <a:endParaRPr lang="en-US" sz="1400" dirty="0"/>
          </a:p>
        </p:txBody>
      </p:sp>
      <p:pic>
        <p:nvPicPr>
          <p:cNvPr id="4" name="Picture 3"/>
          <p:cNvPicPr/>
          <p:nvPr/>
        </p:nvPicPr>
        <p:blipFill>
          <a:blip r:embed="rId2"/>
          <a:stretch>
            <a:fillRect/>
          </a:stretch>
        </p:blipFill>
        <p:spPr>
          <a:xfrm>
            <a:off x="609600" y="2266950"/>
            <a:ext cx="8077200" cy="2472927"/>
          </a:xfrm>
          <a:prstGeom prst="rect">
            <a:avLst/>
          </a:prstGeom>
          <a:ln>
            <a:noFill/>
          </a:ln>
        </p:spPr>
      </p:pic>
    </p:spTree>
    <p:extLst>
      <p:ext uri="{BB962C8B-B14F-4D97-AF65-F5344CB8AC3E}">
        <p14:creationId xmlns:p14="http://schemas.microsoft.com/office/powerpoint/2010/main" xmlns="" val="2499541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Flow</a:t>
            </a:r>
            <a:r>
              <a:rPr lang="en-IN" b="1" dirty="0"/>
              <a:t/>
            </a:r>
            <a:br>
              <a:rPr lang="en-IN" b="1" dirty="0"/>
            </a:br>
            <a:endParaRPr lang="en-US" dirty="0"/>
          </a:p>
        </p:txBody>
      </p:sp>
      <p:sp>
        <p:nvSpPr>
          <p:cNvPr id="3" name="Content Placeholder 2"/>
          <p:cNvSpPr>
            <a:spLocks noGrp="1"/>
          </p:cNvSpPr>
          <p:nvPr>
            <p:ph idx="1"/>
          </p:nvPr>
        </p:nvSpPr>
        <p:spPr>
          <a:xfrm>
            <a:off x="228600" y="701278"/>
            <a:ext cx="8686800" cy="4156472"/>
          </a:xfrm>
        </p:spPr>
        <p:txBody>
          <a:bodyPr>
            <a:normAutofit/>
          </a:bodyPr>
          <a:lstStyle/>
          <a:p>
            <a:pPr>
              <a:lnSpc>
                <a:spcPct val="100000"/>
              </a:lnSpc>
            </a:pPr>
            <a:r>
              <a:rPr lang="en-US" sz="1400" b="1" u="sng" dirty="0">
                <a:solidFill>
                  <a:srgbClr val="000000"/>
                </a:solidFill>
              </a:rPr>
              <a:t>Stock Receipts</a:t>
            </a:r>
            <a:r>
              <a:rPr lang="en-US" sz="1400" b="1" dirty="0">
                <a:solidFill>
                  <a:srgbClr val="000000"/>
                </a:solidFill>
              </a:rPr>
              <a:t>:</a:t>
            </a:r>
            <a:endParaRPr lang="en-US" sz="1400" dirty="0"/>
          </a:p>
          <a:p>
            <a:pPr marL="0" indent="0">
              <a:lnSpc>
                <a:spcPct val="100000"/>
              </a:lnSpc>
              <a:buNone/>
            </a:pPr>
            <a:r>
              <a:rPr lang="en-US" sz="1400" dirty="0">
                <a:solidFill>
                  <a:srgbClr val="000000"/>
                </a:solidFill>
              </a:rPr>
              <a:t>     -</a:t>
            </a:r>
            <a:r>
              <a:rPr lang="en-US" sz="1400" b="1" dirty="0">
                <a:solidFill>
                  <a:srgbClr val="000000"/>
                </a:solidFill>
              </a:rPr>
              <a:t> </a:t>
            </a:r>
            <a:r>
              <a:rPr lang="en-US" sz="1400" dirty="0">
                <a:solidFill>
                  <a:srgbClr val="000000"/>
                </a:solidFill>
              </a:rPr>
              <a:t>Users can enter details of received stock depending on the respective </a:t>
            </a:r>
            <a:r>
              <a:rPr lang="en-US" sz="1400" dirty="0" err="1">
                <a:solidFill>
                  <a:srgbClr val="000000"/>
                </a:solidFill>
              </a:rPr>
              <a:t>stockist</a:t>
            </a:r>
            <a:r>
              <a:rPr lang="en-US" sz="1400" dirty="0">
                <a:solidFill>
                  <a:srgbClr val="000000"/>
                </a:solidFill>
              </a:rPr>
              <a:t> and invoice number.</a:t>
            </a:r>
            <a:endParaRPr lang="en-US" sz="1400" dirty="0"/>
          </a:p>
          <a:p>
            <a:pPr marL="0" indent="0">
              <a:lnSpc>
                <a:spcPct val="100000"/>
              </a:lnSpc>
              <a:buNone/>
            </a:pPr>
            <a:r>
              <a:rPr lang="en-US" sz="1400" b="1" dirty="0">
                <a:solidFill>
                  <a:srgbClr val="000000"/>
                </a:solidFill>
              </a:rPr>
              <a:t>       INPUT PARAMETERS</a:t>
            </a:r>
            <a:r>
              <a:rPr lang="en-US" sz="1400" dirty="0">
                <a:solidFill>
                  <a:srgbClr val="000000"/>
                </a:solidFill>
              </a:rPr>
              <a:t> - Batch Number, Expiry Date, Quantity, MRP, Distributor Amount.</a:t>
            </a:r>
            <a:endParaRPr lang="en-US" sz="1400" dirty="0"/>
          </a:p>
          <a:p>
            <a:pPr marL="0" indent="0">
              <a:lnSpc>
                <a:spcPct val="100000"/>
              </a:lnSpc>
              <a:buNone/>
            </a:pPr>
            <a:r>
              <a:rPr lang="en-US" sz="1400" b="1" dirty="0">
                <a:solidFill>
                  <a:srgbClr val="000000"/>
                </a:solidFill>
              </a:rPr>
              <a:t>       OUTPUT PARAMETERS</a:t>
            </a:r>
            <a:r>
              <a:rPr lang="en-US" sz="1400" dirty="0">
                <a:solidFill>
                  <a:srgbClr val="000000"/>
                </a:solidFill>
              </a:rPr>
              <a:t> - Identical to input parameters, navigates to Sales, Return Stock and Reports  </a:t>
            </a:r>
          </a:p>
          <a:p>
            <a:pPr marL="0" indent="0">
              <a:lnSpc>
                <a:spcPct val="100000"/>
              </a:lnSpc>
              <a:buNone/>
            </a:pPr>
            <a:r>
              <a:rPr lang="en-US" sz="1400" dirty="0">
                <a:solidFill>
                  <a:srgbClr val="000000"/>
                </a:solidFill>
              </a:rPr>
              <a:t>       respectively.</a:t>
            </a:r>
            <a:endParaRPr lang="en-US" sz="1400" dirty="0"/>
          </a:p>
          <a:p>
            <a:pPr>
              <a:lnSpc>
                <a:spcPct val="100000"/>
              </a:lnSpc>
            </a:pPr>
            <a:r>
              <a:rPr lang="en-US" sz="1400" dirty="0">
                <a:solidFill>
                  <a:srgbClr val="000000"/>
                </a:solidFill>
              </a:rPr>
              <a:t>Drugs which are about to expired are indicated with a specific color.</a:t>
            </a:r>
            <a:endParaRPr lang="en-US" sz="1400" dirty="0"/>
          </a:p>
          <a:p>
            <a:endParaRPr lang="en-US" sz="1400" dirty="0"/>
          </a:p>
        </p:txBody>
      </p:sp>
      <p:pic>
        <p:nvPicPr>
          <p:cNvPr id="4" name="Picture 3"/>
          <p:cNvPicPr/>
          <p:nvPr/>
        </p:nvPicPr>
        <p:blipFill>
          <a:blip r:embed="rId2"/>
          <a:stretch>
            <a:fillRect/>
          </a:stretch>
        </p:blipFill>
        <p:spPr>
          <a:xfrm>
            <a:off x="685800" y="2266950"/>
            <a:ext cx="8001000" cy="2514600"/>
          </a:xfrm>
          <a:prstGeom prst="rect">
            <a:avLst/>
          </a:prstGeom>
          <a:ln>
            <a:noFill/>
          </a:ln>
        </p:spPr>
      </p:pic>
    </p:spTree>
    <p:extLst>
      <p:ext uri="{BB962C8B-B14F-4D97-AF65-F5344CB8AC3E}">
        <p14:creationId xmlns:p14="http://schemas.microsoft.com/office/powerpoint/2010/main" xmlns="" val="2042523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Flow</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marL="0" indent="0" algn="r">
              <a:lnSpc>
                <a:spcPct val="100000"/>
              </a:lnSpc>
              <a:buNone/>
            </a:pPr>
            <a:endParaRPr lang="en-US" sz="1400" dirty="0"/>
          </a:p>
          <a:p>
            <a:pPr marL="0" indent="0" algn="r">
              <a:lnSpc>
                <a:spcPct val="100000"/>
              </a:lnSpc>
              <a:buNone/>
            </a:pPr>
            <a:r>
              <a:rPr lang="en-US" sz="1400" dirty="0"/>
              <a:t>  </a:t>
            </a:r>
          </a:p>
          <a:p>
            <a:pPr lvl="1">
              <a:buSzPct val="80000"/>
              <a:buFont typeface="Corbel"/>
              <a:buChar char="–"/>
            </a:pPr>
            <a:r>
              <a:rPr lang="en-US" sz="1400" dirty="0">
                <a:solidFill>
                  <a:srgbClr val="000000"/>
                </a:solidFill>
              </a:rPr>
              <a:t>The retail pharmacy user can return drugs to the </a:t>
            </a:r>
            <a:r>
              <a:rPr lang="en-US" sz="1400" dirty="0" err="1">
                <a:solidFill>
                  <a:srgbClr val="000000"/>
                </a:solidFill>
              </a:rPr>
              <a:t>stockist</a:t>
            </a:r>
            <a:r>
              <a:rPr lang="en-US" sz="1400" dirty="0">
                <a:solidFill>
                  <a:srgbClr val="000000"/>
                </a:solidFill>
              </a:rPr>
              <a:t> either fully or partially under selected invoice.</a:t>
            </a:r>
            <a:endParaRPr lang="en-US" sz="1400" dirty="0"/>
          </a:p>
          <a:p>
            <a:pPr lvl="1">
              <a:buSzPct val="80000"/>
              <a:buFont typeface="Corbel"/>
              <a:buChar char="–"/>
            </a:pPr>
            <a:r>
              <a:rPr lang="en-US" sz="1400" dirty="0">
                <a:solidFill>
                  <a:srgbClr val="000000"/>
                </a:solidFill>
              </a:rPr>
              <a:t>Returned stock can either be damaged or not moveable drugs.</a:t>
            </a:r>
            <a:endParaRPr lang="en-US" sz="1400" dirty="0"/>
          </a:p>
          <a:p>
            <a:endParaRPr lang="en-US" sz="1800" dirty="0"/>
          </a:p>
        </p:txBody>
      </p:sp>
      <p:pic>
        <p:nvPicPr>
          <p:cNvPr id="4" name="Picture 3"/>
          <p:cNvPicPr/>
          <p:nvPr/>
        </p:nvPicPr>
        <p:blipFill>
          <a:blip r:embed="rId2"/>
          <a:stretch>
            <a:fillRect/>
          </a:stretch>
        </p:blipFill>
        <p:spPr>
          <a:xfrm>
            <a:off x="533400" y="2114550"/>
            <a:ext cx="8229600" cy="2625327"/>
          </a:xfrm>
          <a:prstGeom prst="rect">
            <a:avLst/>
          </a:prstGeom>
          <a:ln>
            <a:noFill/>
          </a:ln>
        </p:spPr>
      </p:pic>
    </p:spTree>
    <p:extLst>
      <p:ext uri="{BB962C8B-B14F-4D97-AF65-F5344CB8AC3E}">
        <p14:creationId xmlns:p14="http://schemas.microsoft.com/office/powerpoint/2010/main" xmlns="" val="2150408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607</Words>
  <Application>Microsoft Office PowerPoint</Application>
  <PresentationFormat>On-screen Show (16:9)</PresentationFormat>
  <Paragraphs>85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Pharmacy</vt:lpstr>
      <vt:lpstr>Pharmacy</vt:lpstr>
      <vt:lpstr>Slide 3</vt:lpstr>
      <vt:lpstr>Slide 4</vt:lpstr>
      <vt:lpstr> Pharmacy Flow </vt:lpstr>
      <vt:lpstr> Pharmacy Flow </vt:lpstr>
      <vt:lpstr> Pharmacy Flow </vt:lpstr>
      <vt:lpstr> Pharmacy Flow </vt:lpstr>
      <vt:lpstr> Pharmacy Flow </vt:lpstr>
      <vt:lpstr> Pharmacy Flow </vt:lpstr>
      <vt:lpstr> Pharmacy Flow </vt:lpstr>
      <vt:lpstr> Pharmacy Flow </vt:lpstr>
      <vt:lpstr> Pharmacy Reports </vt:lpstr>
      <vt:lpstr> Pharmacy Reports </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Gautam Khapsa</dc:creator>
  <cp:lastModifiedBy>Gautam Khapsa</cp:lastModifiedBy>
  <cp:revision>14</cp:revision>
  <dcterms:created xsi:type="dcterms:W3CDTF">2006-08-16T00:00:00Z</dcterms:created>
  <dcterms:modified xsi:type="dcterms:W3CDTF">2018-03-14T10:41:26Z</dcterms:modified>
</cp:coreProperties>
</file>