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65" r:id="rId15"/>
    <p:sldId id="266" r:id="rId16"/>
    <p:sldId id="274" r:id="rId17"/>
    <p:sldId id="275" r:id="rId18"/>
    <p:sldId id="26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48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42950"/>
            <a:ext cx="8686800" cy="3886199"/>
          </a:xfrm>
        </p:spPr>
        <p:txBody>
          <a:bodyPr vert="eaVert"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3927872"/>
          </a:xfrm>
        </p:spPr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666750"/>
            <a:ext cx="4192527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599" y="1146570"/>
            <a:ext cx="4192527" cy="3482579"/>
          </a:xfrm>
        </p:spPr>
        <p:txBody>
          <a:bodyPr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666750"/>
            <a:ext cx="4194174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1146570"/>
            <a:ext cx="4194174" cy="3482579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Presentation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3008313" cy="764694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0"/>
            <a:ext cx="5111750" cy="3505199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0"/>
            <a:ext cx="3008313" cy="259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337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66749"/>
            <a:ext cx="5486400" cy="2590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73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01278"/>
            <a:ext cx="8686800" cy="39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0251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Ophthalmology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000000"/>
                </a:solidFill>
              </a:rPr>
              <a:t>Doctor Examination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2286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Doctor examination will be handled using the following screen.</a:t>
            </a:r>
            <a:endParaRPr lang="en-IN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186"/>
          <p:cNvPicPr/>
          <p:nvPr/>
        </p:nvPicPr>
        <p:blipFill>
          <a:blip r:embed="rId2"/>
          <a:srcRect t="5800" b="33774"/>
          <a:stretch>
            <a:fillRect/>
          </a:stretch>
        </p:blipFill>
        <p:spPr>
          <a:xfrm>
            <a:off x="381000" y="1123950"/>
            <a:ext cx="8382000" cy="3581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9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000000"/>
                </a:solidFill>
              </a:rPr>
              <a:t>Doctor Examination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2286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Doctor can prescribe the diagnosis, investigations, procedures, medicines, surgery whichever is applicable to the patient using following screen.</a:t>
            </a:r>
            <a:endParaRPr lang="en-IN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189"/>
          <p:cNvPicPr/>
          <p:nvPr/>
        </p:nvPicPr>
        <p:blipFill>
          <a:blip r:embed="rId2"/>
          <a:srcRect t="2677" r="917" b="64343"/>
          <a:stretch>
            <a:fillRect/>
          </a:stretch>
        </p:blipFill>
        <p:spPr>
          <a:xfrm>
            <a:off x="381000" y="1276350"/>
            <a:ext cx="8229600" cy="3505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9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000000"/>
                </a:solidFill>
              </a:rPr>
              <a:t>Counsellor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If the patient is opted for surgery then the counsellor explains the surgery packages and schedules the surgery.</a:t>
            </a:r>
            <a:endParaRPr lang="en-IN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19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8153400" cy="3597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9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000000"/>
                </a:solidFill>
              </a:rPr>
              <a:t>Counsellor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2286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If the patient is not yet decided about the surgery, </a:t>
            </a:r>
            <a:r>
              <a:rPr lang="en-IN" sz="1600" dirty="0" smtClean="0">
                <a:solidFill>
                  <a:srgbClr val="000000"/>
                </a:solidFill>
              </a:rPr>
              <a:t>counsellor </a:t>
            </a:r>
            <a:r>
              <a:rPr lang="en-IN" sz="1600" dirty="0" smtClean="0">
                <a:solidFill>
                  <a:srgbClr val="000000"/>
                </a:solidFill>
              </a:rPr>
              <a:t>will take the remarks and the follow up date for tracking.</a:t>
            </a:r>
            <a:endParaRPr lang="en-IN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195"/>
          <p:cNvPicPr/>
          <p:nvPr/>
        </p:nvPicPr>
        <p:blipFill>
          <a:blip r:embed="rId2"/>
          <a:srcRect b="8588"/>
          <a:stretch>
            <a:fillRect/>
          </a:stretch>
        </p:blipFill>
        <p:spPr>
          <a:xfrm>
            <a:off x="381000" y="1352550"/>
            <a:ext cx="8382000" cy="3276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9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 smtClean="0">
                <a:solidFill>
                  <a:srgbClr val="000000"/>
                </a:solidFill>
              </a:rPr>
              <a:t>IP </a:t>
            </a:r>
            <a:r>
              <a:rPr lang="en-IN" b="1" dirty="0" smtClean="0">
                <a:solidFill>
                  <a:srgbClr val="000000"/>
                </a:solidFill>
              </a:rPr>
              <a:t>Registration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After </a:t>
            </a:r>
            <a:r>
              <a:rPr lang="en-IN" sz="1600" dirty="0" smtClean="0">
                <a:solidFill>
                  <a:srgbClr val="000000"/>
                </a:solidFill>
              </a:rPr>
              <a:t>counsellor </a:t>
            </a:r>
            <a:r>
              <a:rPr lang="en-IN" sz="1600" dirty="0" smtClean="0">
                <a:solidFill>
                  <a:srgbClr val="000000"/>
                </a:solidFill>
              </a:rPr>
              <a:t>schedules the surgery, patient will be appeared for </a:t>
            </a:r>
            <a:r>
              <a:rPr lang="en-IN" sz="1600" dirty="0" err="1" smtClean="0">
                <a:solidFill>
                  <a:srgbClr val="000000"/>
                </a:solidFill>
              </a:rPr>
              <a:t>ip</a:t>
            </a:r>
            <a:r>
              <a:rPr lang="en-IN" sz="1600" dirty="0" smtClean="0">
                <a:solidFill>
                  <a:srgbClr val="000000"/>
                </a:solidFill>
              </a:rPr>
              <a:t> registration and this will be handled using the following screen.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6" name="Picture 198"/>
          <p:cNvPicPr/>
          <p:nvPr/>
        </p:nvPicPr>
        <p:blipFill>
          <a:blip r:embed="rId2"/>
          <a:srcRect b="24523"/>
          <a:stretch>
            <a:fillRect/>
          </a:stretch>
        </p:blipFill>
        <p:spPr>
          <a:xfrm>
            <a:off x="304800" y="1352550"/>
            <a:ext cx="8458200" cy="3352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4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 smtClean="0">
                <a:solidFill>
                  <a:srgbClr val="000000"/>
                </a:solidFill>
              </a:rPr>
              <a:t> IP Registration 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Bed allocation will also be done in the IP registration by selecting the available bed.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6" name="Picture 201"/>
          <p:cNvPicPr/>
          <p:nvPr/>
        </p:nvPicPr>
        <p:blipFill>
          <a:blip r:embed="rId2"/>
          <a:srcRect b="26476"/>
          <a:stretch>
            <a:fillRect/>
          </a:stretch>
        </p:blipFill>
        <p:spPr>
          <a:xfrm>
            <a:off x="381000" y="1123950"/>
            <a:ext cx="8534400" cy="3581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891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 smtClean="0">
                <a:solidFill>
                  <a:srgbClr val="000000"/>
                </a:solidFill>
              </a:rPr>
              <a:t>OT </a:t>
            </a:r>
            <a:r>
              <a:rPr lang="en-IN" b="1" dirty="0" smtClean="0">
                <a:solidFill>
                  <a:srgbClr val="000000"/>
                </a:solidFill>
              </a:rPr>
              <a:t>Management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The following screens will explain the OT management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7" name="Picture 204"/>
          <p:cNvPicPr/>
          <p:nvPr/>
        </p:nvPicPr>
        <p:blipFill>
          <a:blip r:embed="rId2"/>
          <a:srcRect b="23437"/>
          <a:stretch>
            <a:fillRect/>
          </a:stretch>
        </p:blipFill>
        <p:spPr>
          <a:xfrm>
            <a:off x="381000" y="1047750"/>
            <a:ext cx="8305800" cy="3733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891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 smtClean="0">
                <a:solidFill>
                  <a:srgbClr val="000000"/>
                </a:solidFill>
              </a:rPr>
              <a:t>OT </a:t>
            </a:r>
            <a:r>
              <a:rPr lang="en-IN" b="1" dirty="0" smtClean="0">
                <a:solidFill>
                  <a:srgbClr val="000000"/>
                </a:solidFill>
              </a:rPr>
              <a:t>Management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07"/>
          <p:cNvPicPr/>
          <p:nvPr/>
        </p:nvPicPr>
        <p:blipFill>
          <a:blip r:embed="rId2"/>
          <a:srcRect b="67012"/>
          <a:stretch>
            <a:fillRect/>
          </a:stretch>
        </p:blipFill>
        <p:spPr>
          <a:xfrm>
            <a:off x="228600" y="666750"/>
            <a:ext cx="8686800" cy="3962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891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  <p:extLst>
      <p:ext uri="{BB962C8B-B14F-4D97-AF65-F5344CB8AC3E}">
        <p14:creationId xmlns="" xmlns:p14="http://schemas.microsoft.com/office/powerpoint/2010/main" val="25133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373545"/>
                </a:solidFill>
              </a:rPr>
              <a:t>Ophthalmology</a:t>
            </a:r>
            <a:endParaRPr lang="en-IN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4163" lvl="1" indent="-166688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err="1" smtClean="0">
                <a:solidFill>
                  <a:srgbClr val="000000"/>
                </a:solidFill>
              </a:rPr>
              <a:t>Atri's</a:t>
            </a:r>
            <a:r>
              <a:rPr lang="en-IN" sz="1600" dirty="0" smtClean="0">
                <a:solidFill>
                  <a:srgbClr val="000000"/>
                </a:solidFill>
              </a:rPr>
              <a:t> ophthalmology application is a web based application which covers registration of patients, patient appointments, billing and maintenance of complete patient medical record with unique number.</a:t>
            </a:r>
            <a:endParaRPr lang="en-IN" sz="1600" dirty="0" smtClean="0"/>
          </a:p>
          <a:p>
            <a:pPr marL="284163" lvl="1" indent="-166688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Our state of the art application makes it easy to run the end to end operations hassle-free.</a:t>
            </a:r>
            <a:endParaRPr lang="en-IN" sz="1600" dirty="0" smtClean="0"/>
          </a:p>
          <a:p>
            <a:pPr marL="284163" lvl="1" indent="-166688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The application contains reception module, optometrist module, doctor module, counsellor module, IP module, OT module, optical module, billing modules and reports with dash board . </a:t>
            </a:r>
            <a:endParaRPr lang="en-IN" sz="1600" dirty="0" smtClean="0"/>
          </a:p>
          <a:p>
            <a:pPr marL="284163" lvl="1" indent="-166688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u="sng" dirty="0" smtClean="0">
                <a:solidFill>
                  <a:srgbClr val="000000"/>
                </a:solidFill>
              </a:rPr>
              <a:t>Web based application</a:t>
            </a:r>
            <a:r>
              <a:rPr lang="en-IN" sz="1600" dirty="0" smtClean="0">
                <a:solidFill>
                  <a:srgbClr val="000000"/>
                </a:solidFill>
              </a:rPr>
              <a:t>: The application is accessible from any computer connected to the Internet using a standard web browser.</a:t>
            </a:r>
            <a:endParaRPr lang="en-IN" sz="1600" dirty="0" smtClean="0"/>
          </a:p>
          <a:p>
            <a:pPr marL="284163" lvl="1" indent="-166688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u="sng" dirty="0" smtClean="0">
                <a:solidFill>
                  <a:srgbClr val="000000"/>
                </a:solidFill>
              </a:rPr>
              <a:t>Open source components</a:t>
            </a:r>
            <a:r>
              <a:rPr lang="en-IN" sz="1600" dirty="0" smtClean="0">
                <a:solidFill>
                  <a:srgbClr val="000000"/>
                </a:solidFill>
              </a:rPr>
              <a:t>:  Atri uses all open source components which eliminates licensing cost for the software's that are being used.</a:t>
            </a:r>
            <a:endParaRPr lang="en-IN" sz="1600" dirty="0" smtClean="0"/>
          </a:p>
          <a:p>
            <a:pPr marL="284163" lvl="1" indent="-166688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u="sng" dirty="0" smtClean="0">
                <a:solidFill>
                  <a:srgbClr val="000000"/>
                </a:solidFill>
              </a:rPr>
              <a:t>Main features of application</a:t>
            </a:r>
            <a:r>
              <a:rPr lang="en-IN" sz="1600" dirty="0" smtClean="0">
                <a:solidFill>
                  <a:srgbClr val="000000"/>
                </a:solidFill>
              </a:rPr>
              <a:t>: </a:t>
            </a:r>
            <a:endParaRPr lang="en-IN" sz="1600" dirty="0" smtClean="0"/>
          </a:p>
          <a:p>
            <a:pPr marL="512763" lvl="1" indent="-166688">
              <a:buSzPct val="80000"/>
              <a:buFont typeface="Corbel"/>
              <a:buChar char="–"/>
            </a:pPr>
            <a:r>
              <a:rPr lang="en-IN" sz="1600" dirty="0" smtClean="0">
                <a:solidFill>
                  <a:srgbClr val="000000"/>
                </a:solidFill>
              </a:rPr>
              <a:t>SMS and email alerts for all major activities like patient appointments, referrals, review follow up etc.</a:t>
            </a:r>
            <a:endParaRPr lang="en-IN" sz="1600" dirty="0" smtClean="0"/>
          </a:p>
          <a:p>
            <a:pPr marL="512763" lvl="1" indent="-166688">
              <a:buSzPct val="80000"/>
              <a:buFont typeface="Corbel"/>
              <a:buChar char="–"/>
            </a:pPr>
            <a:r>
              <a:rPr lang="en-IN" sz="1600" dirty="0" smtClean="0">
                <a:solidFill>
                  <a:srgbClr val="000000"/>
                </a:solidFill>
              </a:rPr>
              <a:t>Token management system for scheduling appointments. Unique patient identification.</a:t>
            </a:r>
            <a:endParaRPr lang="en-IN" sz="1600" dirty="0" smtClean="0"/>
          </a:p>
          <a:p>
            <a:pPr marL="512763" lvl="1" indent="-166688">
              <a:buSzPct val="80000"/>
              <a:buFont typeface="Corbel"/>
              <a:buChar char="–"/>
            </a:pPr>
            <a:r>
              <a:rPr lang="en-IN" sz="1600" dirty="0" smtClean="0">
                <a:solidFill>
                  <a:srgbClr val="000000"/>
                </a:solidFill>
              </a:rPr>
              <a:t>Centralized patient data access. Patient waiting alerts.</a:t>
            </a:r>
            <a:endParaRPr lang="en-IN" sz="1600" dirty="0" smtClean="0"/>
          </a:p>
          <a:p>
            <a:pPr marL="512763" lvl="1" indent="-166688">
              <a:buSzPct val="80000"/>
              <a:buFont typeface="Corbel"/>
              <a:buChar char="–"/>
            </a:pPr>
            <a:r>
              <a:rPr lang="en-IN" sz="1600" dirty="0" smtClean="0">
                <a:solidFill>
                  <a:srgbClr val="000000"/>
                </a:solidFill>
              </a:rPr>
              <a:t>Multiple reports using jasper studio.</a:t>
            </a:r>
            <a:endParaRPr lang="en-IN" sz="16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9881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701278"/>
            <a:ext cx="8686800" cy="39278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800" b="1" i="0" u="none" strike="noStrike" kern="1200" cap="none" spc="0" normalizeH="0" baseline="0" noProof="0" dirty="0" smtClean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800" b="1" i="0" u="none" strike="noStrike" kern="1200" cap="none" spc="0" normalizeH="0" baseline="0" noProof="0" dirty="0" smtClean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800" b="1" i="0" u="none" strike="noStrike" kern="1200" cap="none" spc="0" normalizeH="0" baseline="0" noProof="0" dirty="0" smtClean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IN" sz="2800" b="1" dirty="0" smtClean="0">
                <a:solidFill>
                  <a:srgbClr val="373545"/>
                </a:solidFill>
                <a:latin typeface="Trebuchet MS" pitchFamily="34" charset="0"/>
              </a:rPr>
              <a:t>Ophthalmology Screen </a:t>
            </a:r>
            <a:r>
              <a:rPr lang="en-IN" sz="2800" b="1" dirty="0" smtClean="0">
                <a:solidFill>
                  <a:srgbClr val="373545"/>
                </a:solidFill>
                <a:latin typeface="Trebuchet MS" pitchFamily="34" charset="0"/>
              </a:rPr>
              <a:t>Flow</a:t>
            </a:r>
            <a:endParaRPr lang="en-IN" sz="2800" b="1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 smtClean="0">
                <a:solidFill>
                  <a:srgbClr val="000000"/>
                </a:solidFill>
              </a:rPr>
              <a:t>Patient </a:t>
            </a:r>
            <a:r>
              <a:rPr lang="en-IN" b="1" dirty="0" smtClean="0">
                <a:solidFill>
                  <a:srgbClr val="000000"/>
                </a:solidFill>
              </a:rPr>
              <a:t>Registration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New patient registration will be handled in the application by taking all the basic information from the patient using the following screen.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6" name="Picture 168"/>
          <p:cNvPicPr/>
          <p:nvPr/>
        </p:nvPicPr>
        <p:blipFill>
          <a:blip r:embed="rId2"/>
          <a:srcRect t="7410" b="6947"/>
          <a:stretch>
            <a:fillRect/>
          </a:stretch>
        </p:blipFill>
        <p:spPr>
          <a:xfrm>
            <a:off x="152400" y="1335167"/>
            <a:ext cx="8763000" cy="35225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547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000000"/>
                </a:solidFill>
              </a:rPr>
              <a:t>Scheduling Appointment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User can schedule the appoints in the following screen by selecting patient's unique id, relevant doctor and the appointment date and time.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6" name="Picture 171"/>
          <p:cNvPicPr/>
          <p:nvPr/>
        </p:nvPicPr>
        <p:blipFill>
          <a:blip r:embed="rId2"/>
          <a:srcRect b="7686"/>
          <a:stretch>
            <a:fillRect/>
          </a:stretch>
        </p:blipFill>
        <p:spPr>
          <a:xfrm>
            <a:off x="381000" y="1276350"/>
            <a:ext cx="8305800" cy="3429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727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rgbClr val="000000"/>
                </a:solidFill>
              </a:rPr>
              <a:t>Reception page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The user can control the patient flow by the following screen, Here users can see where the patient is located.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6" name="Picture 174"/>
          <p:cNvPicPr/>
          <p:nvPr/>
        </p:nvPicPr>
        <p:blipFill>
          <a:blip r:embed="rId2"/>
          <a:srcRect b="11750"/>
          <a:stretch>
            <a:fillRect/>
          </a:stretch>
        </p:blipFill>
        <p:spPr>
          <a:xfrm>
            <a:off x="381000" y="1352550"/>
            <a:ext cx="8305800" cy="320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961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rgbClr val="000000"/>
                </a:solidFill>
              </a:rPr>
              <a:t>Optometrist </a:t>
            </a:r>
            <a:r>
              <a:rPr lang="en-IN" b="1" dirty="0" smtClean="0">
                <a:solidFill>
                  <a:srgbClr val="000000"/>
                </a:solidFill>
              </a:rPr>
              <a:t>Examination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After consultation billing, patient will be sent to the optometrist room. Optometrist handles the patient using the following screens.</a:t>
            </a:r>
            <a:endParaRPr lang="en-IN" sz="1600" dirty="0" smtClean="0"/>
          </a:p>
          <a:p>
            <a:pPr marL="339725"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Patient complaints, allergies, past history and family history details will be entered using the following screen.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6" name="Picture 177"/>
          <p:cNvPicPr/>
          <p:nvPr/>
        </p:nvPicPr>
        <p:blipFill>
          <a:blip r:embed="rId2"/>
          <a:srcRect b="48905"/>
          <a:stretch>
            <a:fillRect/>
          </a:stretch>
        </p:blipFill>
        <p:spPr>
          <a:xfrm>
            <a:off x="304800" y="1809750"/>
            <a:ext cx="8593335" cy="2971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996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rgbClr val="000000"/>
                </a:solidFill>
              </a:rPr>
              <a:t>Optometrist </a:t>
            </a:r>
            <a:r>
              <a:rPr lang="en-IN" b="1" dirty="0" smtClean="0">
                <a:solidFill>
                  <a:srgbClr val="000000"/>
                </a:solidFill>
              </a:rPr>
              <a:t>Examination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Vision details, auto refraction details, PGP, </a:t>
            </a:r>
            <a:r>
              <a:rPr lang="en-IN" sz="1600" dirty="0" err="1" smtClean="0">
                <a:solidFill>
                  <a:srgbClr val="000000"/>
                </a:solidFill>
              </a:rPr>
              <a:t>retinoscopy</a:t>
            </a:r>
            <a:r>
              <a:rPr lang="en-IN" sz="1600" dirty="0" smtClean="0">
                <a:solidFill>
                  <a:srgbClr val="000000"/>
                </a:solidFill>
              </a:rPr>
              <a:t>, subjective refraction and glasses prescription will enter in the following screen.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6" name="Picture 180"/>
          <p:cNvPicPr/>
          <p:nvPr/>
        </p:nvPicPr>
        <p:blipFill>
          <a:blip r:embed="rId2"/>
          <a:srcRect b="73783"/>
          <a:stretch>
            <a:fillRect/>
          </a:stretch>
        </p:blipFill>
        <p:spPr>
          <a:xfrm>
            <a:off x="304800" y="1276350"/>
            <a:ext cx="8599440" cy="3429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9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rgbClr val="000000"/>
                </a:solidFill>
              </a:rPr>
              <a:t>Optometrist </a:t>
            </a:r>
            <a:r>
              <a:rPr lang="en-IN" b="1" dirty="0" smtClean="0">
                <a:solidFill>
                  <a:srgbClr val="000000"/>
                </a:solidFill>
              </a:rPr>
              <a:t>Examination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2286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Slit lamp details, IOP details and syringing details will be entered using the following screen.</a:t>
            </a:r>
            <a:endParaRPr lang="en-IN" sz="1600" dirty="0" smtClean="0"/>
          </a:p>
          <a:p>
            <a:endParaRPr lang="en-US" dirty="0"/>
          </a:p>
        </p:txBody>
      </p:sp>
      <p:pic>
        <p:nvPicPr>
          <p:cNvPr id="7" name="Picture 183"/>
          <p:cNvPicPr/>
          <p:nvPr/>
        </p:nvPicPr>
        <p:blipFill>
          <a:blip r:embed="rId2"/>
          <a:srcRect b="59574"/>
          <a:stretch>
            <a:fillRect/>
          </a:stretch>
        </p:blipFill>
        <p:spPr>
          <a:xfrm>
            <a:off x="304800" y="1352550"/>
            <a:ext cx="8503440" cy="3352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9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466</Words>
  <Application>Microsoft Office PowerPoint</Application>
  <PresentationFormat>On-screen Show (16:9)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Ophthalmology</vt:lpstr>
      <vt:lpstr>Ophthalmology</vt:lpstr>
      <vt:lpstr>Slide 3</vt:lpstr>
      <vt:lpstr> Patient Registration </vt:lpstr>
      <vt:lpstr>Scheduling Appointment</vt:lpstr>
      <vt:lpstr>Reception page</vt:lpstr>
      <vt:lpstr>Optometrist Examination</vt:lpstr>
      <vt:lpstr>Optometrist Examination</vt:lpstr>
      <vt:lpstr>Optometrist Examination</vt:lpstr>
      <vt:lpstr>Doctor Examination</vt:lpstr>
      <vt:lpstr>Doctor Examination</vt:lpstr>
      <vt:lpstr>Counsellor</vt:lpstr>
      <vt:lpstr>Counsellor</vt:lpstr>
      <vt:lpstr> IP Registration </vt:lpstr>
      <vt:lpstr>  IP Registration  </vt:lpstr>
      <vt:lpstr> OT Management </vt:lpstr>
      <vt:lpstr> OT Management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Gautam Khapsa</dc:creator>
  <cp:lastModifiedBy>Gautam Khapsa</cp:lastModifiedBy>
  <cp:revision>15</cp:revision>
  <dcterms:created xsi:type="dcterms:W3CDTF">2006-08-16T00:00:00Z</dcterms:created>
  <dcterms:modified xsi:type="dcterms:W3CDTF">2018-04-03T05:23:04Z</dcterms:modified>
</cp:coreProperties>
</file>