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09" r:id="rId56"/>
    <p:sldId id="312" r:id="rId57"/>
    <p:sldId id="313" r:id="rId58"/>
    <p:sldId id="311" r:id="rId59"/>
    <p:sldId id="314" r:id="rId60"/>
    <p:sldId id="315" r:id="rId61"/>
    <p:sldId id="316"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37" d="100"/>
          <a:sy n="137" d="100"/>
        </p:scale>
        <p:origin x="-768"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28600" y="742950"/>
            <a:ext cx="8686800" cy="3886199"/>
          </a:xfrm>
        </p:spPr>
        <p:txBody>
          <a:bodyPr vert="eaVert">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228600" y="701278"/>
            <a:ext cx="8686800" cy="3927872"/>
          </a:xfrm>
        </p:spPr>
        <p:txBody>
          <a:bodyPr>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800" b="1" cap="a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sz="half" idx="1"/>
          </p:nvPr>
        </p:nvSpPr>
        <p:spPr>
          <a:xfrm>
            <a:off x="457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228599" y="666750"/>
            <a:ext cx="4192527" cy="479822"/>
          </a:xfrm>
        </p:spPr>
        <p:txBody>
          <a:bodyPr anchor="b">
            <a:normAutofit/>
          </a:bodyPr>
          <a:lstStyle>
            <a:lvl1pPr marL="0" indent="0">
              <a:buNone/>
              <a:defRPr sz="18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599" y="1146570"/>
            <a:ext cx="4192527" cy="3482579"/>
          </a:xfrm>
        </p:spPr>
        <p:txBody>
          <a:bodyPr>
            <a:norm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26" y="666750"/>
            <a:ext cx="4194174" cy="479822"/>
          </a:xfrm>
        </p:spPr>
        <p:txBody>
          <a:bodyPr anchor="b">
            <a:normAutofit/>
          </a:bodyPr>
          <a:lstStyle>
            <a:lvl1pPr marL="0" indent="0">
              <a:buNone/>
              <a:defRPr sz="16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26" y="1146570"/>
            <a:ext cx="4194174" cy="3482579"/>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764694"/>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3575050" y="742950"/>
            <a:ext cx="5111750" cy="3505199"/>
          </a:xfrm>
        </p:spPr>
        <p:txBody>
          <a:bodyPr>
            <a:normAutofit/>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0"/>
            <a:ext cx="3008313" cy="2590800"/>
          </a:xfrm>
        </p:spPr>
        <p:txBody>
          <a:bodyPr>
            <a:normAutofit/>
          </a:bodyPr>
          <a:lstStyle>
            <a:lvl1pPr marL="0" indent="0">
              <a:buNone/>
              <a:defRPr sz="16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37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66749"/>
            <a:ext cx="5486400" cy="2590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8731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resentation3.jpg"/>
          <p:cNvPicPr>
            <a:picLocks noChangeAspect="1"/>
          </p:cNvPicPr>
          <p:nvPr userDrawn="1"/>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228600" y="1"/>
            <a:ext cx="8686800" cy="5905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701278"/>
            <a:ext cx="8686800" cy="3927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2.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685800" y="285750"/>
            <a:ext cx="7772400" cy="1102519"/>
          </a:xfrm>
        </p:spPr>
        <p:txBody>
          <a:bodyPr/>
          <a:lstStyle/>
          <a:p>
            <a:pPr>
              <a:lnSpc>
                <a:spcPct val="100000"/>
              </a:lnSpc>
            </a:pPr>
            <a:r>
              <a:rPr lang="en-US" sz="2400" b="1" dirty="0">
                <a:solidFill>
                  <a:srgbClr val="FF0000"/>
                </a:solidFill>
              </a:rPr>
              <a:t>Hospital Information Management System (HIMS)</a:t>
            </a:r>
            <a:br>
              <a:rPr lang="en-US" sz="2400" b="1" dirty="0">
                <a:solidFill>
                  <a:srgbClr val="FF0000"/>
                </a:solidFill>
              </a:rPr>
            </a:br>
            <a:endParaRPr lang="en-US" sz="2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TAT Report</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lnSpc>
                <a:spcPct val="100000"/>
              </a:lnSpc>
            </a:pPr>
            <a:r>
              <a:rPr lang="en-US" sz="1600" b="1" dirty="0">
                <a:solidFill>
                  <a:srgbClr val="000000"/>
                </a:solidFill>
              </a:rPr>
              <a:t>Tat report: </a:t>
            </a:r>
            <a:r>
              <a:rPr lang="en-US" sz="1600" dirty="0">
                <a:solidFill>
                  <a:srgbClr val="000000"/>
                </a:solidFill>
              </a:rPr>
              <a:t>Here we have detailed report of the patients about how much time they spent in hospital, including lab and pharmacy. </a:t>
            </a:r>
            <a:endParaRPr lang="en-US" sz="1600" dirty="0"/>
          </a:p>
          <a:p>
            <a:pPr>
              <a:lnSpc>
                <a:spcPct val="100000"/>
              </a:lnSpc>
              <a:buSzPct val="45000"/>
              <a:buFont typeface="StarSymbol"/>
              <a:buChar char="l"/>
            </a:pPr>
            <a:r>
              <a:rPr lang="en-US" sz="1600" i="1" dirty="0">
                <a:solidFill>
                  <a:srgbClr val="000000"/>
                </a:solidFill>
              </a:rPr>
              <a:t> </a:t>
            </a:r>
            <a:endParaRPr lang="en-US" sz="1600" dirty="0"/>
          </a:p>
          <a:p>
            <a:endParaRPr lang="en-US" sz="1600" dirty="0"/>
          </a:p>
        </p:txBody>
      </p:sp>
      <p:pic>
        <p:nvPicPr>
          <p:cNvPr id="4" name="Picture 3"/>
          <p:cNvPicPr/>
          <p:nvPr/>
        </p:nvPicPr>
        <p:blipFill>
          <a:blip r:embed="rId2"/>
          <a:stretch>
            <a:fillRect/>
          </a:stretch>
        </p:blipFill>
        <p:spPr>
          <a:xfrm>
            <a:off x="685800" y="1428750"/>
            <a:ext cx="8229600" cy="3429000"/>
          </a:xfrm>
          <a:prstGeom prst="rect">
            <a:avLst/>
          </a:prstGeom>
          <a:ln>
            <a:noFill/>
          </a:ln>
        </p:spPr>
      </p:pic>
    </p:spTree>
    <p:extLst>
      <p:ext uri="{BB962C8B-B14F-4D97-AF65-F5344CB8AC3E}">
        <p14:creationId xmlns:p14="http://schemas.microsoft.com/office/powerpoint/2010/main" xmlns="" val="149483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000000"/>
              </a:solidFill>
            </a:endParaRPr>
          </a:p>
          <a:p>
            <a:pPr algn="ctr"/>
            <a:endParaRPr lang="en-IN" b="1" dirty="0">
              <a:solidFill>
                <a:srgbClr val="000000"/>
              </a:solidFill>
            </a:endParaRPr>
          </a:p>
          <a:p>
            <a:pPr marL="0" indent="0" algn="ctr">
              <a:buNone/>
            </a:pPr>
            <a:endParaRPr lang="en-IN" b="1" dirty="0">
              <a:solidFill>
                <a:srgbClr val="000000"/>
              </a:solidFill>
            </a:endParaRPr>
          </a:p>
          <a:p>
            <a:pPr marL="0" indent="0" algn="ctr">
              <a:buNone/>
            </a:pPr>
            <a:r>
              <a:rPr lang="en-IN" b="1" dirty="0">
                <a:solidFill>
                  <a:srgbClr val="000000"/>
                </a:solidFill>
              </a:rPr>
              <a:t>Pharmacy</a:t>
            </a:r>
            <a:endParaRPr lang="en-IN" dirty="0"/>
          </a:p>
          <a:p>
            <a:endParaRPr lang="en-US" dirty="0"/>
          </a:p>
        </p:txBody>
      </p:sp>
    </p:spTree>
    <p:extLst>
      <p:ext uri="{BB962C8B-B14F-4D97-AF65-F5344CB8AC3E}">
        <p14:creationId xmlns:p14="http://schemas.microsoft.com/office/powerpoint/2010/main" xmlns="" val="202160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Pharmacy</a:t>
            </a:r>
            <a:br>
              <a:rPr lang="en-IN" b="1" dirty="0">
                <a:solidFill>
                  <a:srgbClr val="000000"/>
                </a:solidFill>
              </a:rPr>
            </a:br>
            <a:endParaRPr lang="en-US" dirty="0"/>
          </a:p>
        </p:txBody>
      </p:sp>
      <p:sp>
        <p:nvSpPr>
          <p:cNvPr id="3" name="Content Placeholder 2"/>
          <p:cNvSpPr>
            <a:spLocks noGrp="1"/>
          </p:cNvSpPr>
          <p:nvPr>
            <p:ph idx="1"/>
          </p:nvPr>
        </p:nvSpPr>
        <p:spPr/>
        <p:txBody>
          <a:bodyPr>
            <a:normAutofit/>
          </a:bodyPr>
          <a:lstStyle/>
          <a:p>
            <a:pPr lvl="1">
              <a:buSzPct val="80000"/>
              <a:buFont typeface="Corbel"/>
              <a:buChar char="–"/>
            </a:pPr>
            <a:r>
              <a:rPr lang="en-US" sz="1600" dirty="0">
                <a:solidFill>
                  <a:srgbClr val="000000"/>
                </a:solidFill>
              </a:rPr>
              <a:t>We have two flavors of pharmacy application, one for independent pharmacy and one for pharmacy associated with a hospital.</a:t>
            </a:r>
            <a:endParaRPr lang="en-US" sz="1600" dirty="0"/>
          </a:p>
          <a:p>
            <a:pPr lvl="1">
              <a:buSzPct val="80000"/>
              <a:buFont typeface="Corbel"/>
              <a:buChar char="–"/>
            </a:pPr>
            <a:r>
              <a:rPr lang="en-US" sz="1600" dirty="0">
                <a:solidFill>
                  <a:srgbClr val="000000"/>
                </a:solidFill>
              </a:rPr>
              <a:t>This application covers end to end flow from receipt of stock from stockiest to selling of drugs, billing with GST, alert with list of drugs which reached below the defined threshold limit, various reports encompassing current stock, sales for a  selected period etc.,</a:t>
            </a:r>
            <a:endParaRPr lang="en-US" sz="1600" dirty="0"/>
          </a:p>
          <a:p>
            <a:pPr lvl="1">
              <a:buSzPct val="80000"/>
              <a:buFont typeface="Corbel"/>
              <a:buChar char="–"/>
            </a:pPr>
            <a:r>
              <a:rPr lang="en-US" sz="1600" dirty="0">
                <a:solidFill>
                  <a:srgbClr val="000000"/>
                </a:solidFill>
              </a:rPr>
              <a:t>Our advanced option supports Multi-location pharmacies, return of purchased drugs with credit voucher option, SMS alerts to registered patients </a:t>
            </a:r>
            <a:endParaRPr lang="en-US" sz="1600" dirty="0"/>
          </a:p>
          <a:p>
            <a:endParaRPr lang="en-US" sz="2000" dirty="0"/>
          </a:p>
        </p:txBody>
      </p:sp>
    </p:spTree>
    <p:extLst>
      <p:ext uri="{BB962C8B-B14F-4D97-AF65-F5344CB8AC3E}">
        <p14:creationId xmlns:p14="http://schemas.microsoft.com/office/powerpoint/2010/main" xmlns="" val="4107277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01" y="590551"/>
            <a:ext cx="8686800" cy="3927872"/>
          </a:xfrm>
        </p:spPr>
        <p:txBody>
          <a:bodyPr>
            <a:normAutofit/>
          </a:bodyPr>
          <a:lstStyle/>
          <a:p>
            <a:r>
              <a:rPr lang="en-US" sz="1400" u="sng" dirty="0"/>
              <a:t>Diagram:</a:t>
            </a:r>
          </a:p>
        </p:txBody>
      </p:sp>
      <p:sp>
        <p:nvSpPr>
          <p:cNvPr id="4" name="Oval 3"/>
          <p:cNvSpPr/>
          <p:nvPr/>
        </p:nvSpPr>
        <p:spPr>
          <a:xfrm>
            <a:off x="3065760" y="661755"/>
            <a:ext cx="2209800" cy="590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400" dirty="0">
                <a:solidFill>
                  <a:schemeClr val="bg1"/>
                </a:solidFill>
                <a:latin typeface="Arial"/>
              </a:rPr>
              <a:t>PHARMACY MODULE</a:t>
            </a:r>
            <a:endParaRPr lang="en-IN" sz="1400" dirty="0">
              <a:solidFill>
                <a:schemeClr val="bg1"/>
              </a:solidFill>
            </a:endParaRPr>
          </a:p>
        </p:txBody>
      </p:sp>
      <p:sp>
        <p:nvSpPr>
          <p:cNvPr id="5" name="Rectangle 4"/>
          <p:cNvSpPr/>
          <p:nvPr/>
        </p:nvSpPr>
        <p:spPr>
          <a:xfrm>
            <a:off x="766659" y="1622459"/>
            <a:ext cx="146632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Initial Setup</a:t>
            </a:r>
          </a:p>
        </p:txBody>
      </p:sp>
      <p:sp>
        <p:nvSpPr>
          <p:cNvPr id="6" name="Rectangle 5"/>
          <p:cNvSpPr/>
          <p:nvPr/>
        </p:nvSpPr>
        <p:spPr>
          <a:xfrm>
            <a:off x="2933358" y="1622973"/>
            <a:ext cx="161540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200" dirty="0">
                <a:solidFill>
                  <a:srgbClr val="000000"/>
                </a:solidFill>
                <a:latin typeface="Arial"/>
              </a:rPr>
              <a:t>     </a:t>
            </a:r>
            <a:r>
              <a:rPr lang="en-IN" sz="1200" dirty="0">
                <a:solidFill>
                  <a:schemeClr val="bg1"/>
                </a:solidFill>
                <a:latin typeface="Arial"/>
              </a:rPr>
              <a:t>Stock Inventory</a:t>
            </a:r>
            <a:endParaRPr lang="en-IN" sz="1200" dirty="0">
              <a:solidFill>
                <a:schemeClr val="bg1"/>
              </a:solidFill>
            </a:endParaRPr>
          </a:p>
        </p:txBody>
      </p:sp>
      <p:sp>
        <p:nvSpPr>
          <p:cNvPr id="7" name="Rectangle 6"/>
          <p:cNvSpPr/>
          <p:nvPr/>
        </p:nvSpPr>
        <p:spPr>
          <a:xfrm>
            <a:off x="4953000" y="1622221"/>
            <a:ext cx="17145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rgbClr val="000000"/>
                </a:solidFill>
                <a:latin typeface="Arial"/>
              </a:rPr>
              <a:t>    </a:t>
            </a:r>
            <a:r>
              <a:rPr lang="en-IN" sz="1200" dirty="0">
                <a:solidFill>
                  <a:schemeClr val="bg1"/>
                </a:solidFill>
                <a:latin typeface="Arial"/>
              </a:rPr>
              <a:t>Drug Issue &amp; Bills </a:t>
            </a:r>
            <a:endParaRPr lang="en-IN" sz="1200" dirty="0">
              <a:solidFill>
                <a:schemeClr val="bg1"/>
              </a:solidFill>
            </a:endParaRPr>
          </a:p>
        </p:txBody>
      </p:sp>
      <p:sp>
        <p:nvSpPr>
          <p:cNvPr id="8" name="Rectangle 7"/>
          <p:cNvSpPr/>
          <p:nvPr/>
        </p:nvSpPr>
        <p:spPr>
          <a:xfrm>
            <a:off x="7045118" y="1614747"/>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Reports</a:t>
            </a:r>
            <a:endParaRPr lang="en-IN" sz="1200" dirty="0">
              <a:solidFill>
                <a:schemeClr val="bg1"/>
              </a:solidFill>
            </a:endParaRPr>
          </a:p>
        </p:txBody>
      </p:sp>
      <p:sp>
        <p:nvSpPr>
          <p:cNvPr id="9" name="Rectangle 8"/>
          <p:cNvSpPr/>
          <p:nvPr/>
        </p:nvSpPr>
        <p:spPr>
          <a:xfrm>
            <a:off x="326645" y="2516911"/>
            <a:ext cx="914400" cy="512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Stock Setup</a:t>
            </a:r>
            <a:endParaRPr lang="en-IN" sz="1200" dirty="0">
              <a:solidFill>
                <a:schemeClr val="bg1"/>
              </a:solidFill>
            </a:endParaRPr>
          </a:p>
        </p:txBody>
      </p:sp>
      <p:sp>
        <p:nvSpPr>
          <p:cNvPr id="10" name="Rectangle 9"/>
          <p:cNvSpPr/>
          <p:nvPr/>
        </p:nvSpPr>
        <p:spPr>
          <a:xfrm>
            <a:off x="1346956" y="2516911"/>
            <a:ext cx="914400" cy="512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Drug Setup</a:t>
            </a:r>
            <a:endParaRPr lang="en-IN" sz="1200" dirty="0">
              <a:solidFill>
                <a:schemeClr val="bg1"/>
              </a:solidFill>
            </a:endParaRPr>
          </a:p>
        </p:txBody>
      </p:sp>
      <p:sp>
        <p:nvSpPr>
          <p:cNvPr id="11" name="Rectangle 10"/>
          <p:cNvSpPr/>
          <p:nvPr/>
        </p:nvSpPr>
        <p:spPr>
          <a:xfrm>
            <a:off x="2387977" y="2518659"/>
            <a:ext cx="914400" cy="510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Generic Setup</a:t>
            </a:r>
            <a:endParaRPr lang="en-IN" sz="1200" dirty="0">
              <a:solidFill>
                <a:schemeClr val="bg1"/>
              </a:solidFill>
            </a:endParaRPr>
          </a:p>
        </p:txBody>
      </p:sp>
      <p:sp>
        <p:nvSpPr>
          <p:cNvPr id="12" name="Rectangle 11"/>
          <p:cNvSpPr/>
          <p:nvPr/>
        </p:nvSpPr>
        <p:spPr>
          <a:xfrm>
            <a:off x="4343399" y="2516911"/>
            <a:ext cx="1524001" cy="512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Pharmacy Sales</a:t>
            </a:r>
            <a:endParaRPr lang="en-IN" sz="1200" dirty="0">
              <a:solidFill>
                <a:schemeClr val="bg1"/>
              </a:solidFill>
            </a:endParaRPr>
          </a:p>
        </p:txBody>
      </p:sp>
      <p:sp>
        <p:nvSpPr>
          <p:cNvPr id="13" name="Rectangle 12"/>
          <p:cNvSpPr/>
          <p:nvPr/>
        </p:nvSpPr>
        <p:spPr>
          <a:xfrm>
            <a:off x="6096000" y="2516911"/>
            <a:ext cx="1371600" cy="512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Sales Returns</a:t>
            </a:r>
            <a:endParaRPr lang="en-IN" sz="1200" dirty="0">
              <a:solidFill>
                <a:schemeClr val="bg1"/>
              </a:solidFill>
            </a:endParaRPr>
          </a:p>
        </p:txBody>
      </p:sp>
      <p:sp>
        <p:nvSpPr>
          <p:cNvPr id="14" name="Rectangle 13"/>
          <p:cNvSpPr/>
          <p:nvPr/>
        </p:nvSpPr>
        <p:spPr>
          <a:xfrm>
            <a:off x="1985132" y="3289215"/>
            <a:ext cx="986668" cy="473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Stock Invoice</a:t>
            </a:r>
            <a:endParaRPr lang="en-IN" sz="1200" dirty="0">
              <a:solidFill>
                <a:schemeClr val="bg1"/>
              </a:solidFill>
            </a:endParaRPr>
          </a:p>
        </p:txBody>
      </p:sp>
      <p:sp>
        <p:nvSpPr>
          <p:cNvPr id="15" name="Rectangle 14"/>
          <p:cNvSpPr/>
          <p:nvPr/>
        </p:nvSpPr>
        <p:spPr>
          <a:xfrm>
            <a:off x="3065760" y="3286237"/>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Stock Receipts</a:t>
            </a:r>
            <a:endParaRPr lang="en-IN" sz="1200" dirty="0">
              <a:solidFill>
                <a:schemeClr val="bg1"/>
              </a:solidFill>
            </a:endParaRPr>
          </a:p>
        </p:txBody>
      </p:sp>
      <p:sp>
        <p:nvSpPr>
          <p:cNvPr id="16" name="Rectangle 15"/>
          <p:cNvSpPr/>
          <p:nvPr/>
        </p:nvSpPr>
        <p:spPr>
          <a:xfrm>
            <a:off x="4236019" y="3277935"/>
            <a:ext cx="914400" cy="46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Return Stock</a:t>
            </a:r>
            <a:endParaRPr lang="en-IN" sz="1200" dirty="0">
              <a:solidFill>
                <a:schemeClr val="bg1"/>
              </a:solidFill>
            </a:endParaRPr>
          </a:p>
        </p:txBody>
      </p:sp>
      <p:sp>
        <p:nvSpPr>
          <p:cNvPr id="17" name="Rectangle 16"/>
          <p:cNvSpPr/>
          <p:nvPr/>
        </p:nvSpPr>
        <p:spPr>
          <a:xfrm>
            <a:off x="2873666" y="3997747"/>
            <a:ext cx="108873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Sales Reports</a:t>
            </a:r>
            <a:endParaRPr lang="en-IN" sz="1200" dirty="0">
              <a:solidFill>
                <a:schemeClr val="bg1"/>
              </a:solidFill>
            </a:endParaRPr>
          </a:p>
        </p:txBody>
      </p:sp>
      <p:sp>
        <p:nvSpPr>
          <p:cNvPr id="18" name="Rectangle 17"/>
          <p:cNvSpPr/>
          <p:nvPr/>
        </p:nvSpPr>
        <p:spPr>
          <a:xfrm>
            <a:off x="4197094" y="3978814"/>
            <a:ext cx="914400" cy="500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200" dirty="0">
                <a:solidFill>
                  <a:schemeClr val="bg1"/>
                </a:solidFill>
                <a:latin typeface="Arial"/>
              </a:rPr>
              <a:t>Purchase </a:t>
            </a:r>
            <a:endParaRPr lang="en-IN" sz="1200" dirty="0">
              <a:solidFill>
                <a:schemeClr val="bg1"/>
              </a:solidFill>
            </a:endParaRPr>
          </a:p>
          <a:p>
            <a:pPr algn="ctr">
              <a:lnSpc>
                <a:spcPct val="100000"/>
              </a:lnSpc>
            </a:pPr>
            <a:r>
              <a:rPr lang="en-IN" sz="1200" dirty="0">
                <a:solidFill>
                  <a:schemeClr val="bg1"/>
                </a:solidFill>
                <a:latin typeface="Arial"/>
              </a:rPr>
              <a:t>Report</a:t>
            </a:r>
            <a:endParaRPr lang="en-IN" sz="1200" dirty="0">
              <a:solidFill>
                <a:schemeClr val="bg1"/>
              </a:solidFill>
            </a:endParaRPr>
          </a:p>
        </p:txBody>
      </p:sp>
      <p:sp>
        <p:nvSpPr>
          <p:cNvPr id="19" name="Rectangle 18"/>
          <p:cNvSpPr/>
          <p:nvPr/>
        </p:nvSpPr>
        <p:spPr>
          <a:xfrm>
            <a:off x="5427000" y="3978814"/>
            <a:ext cx="914400" cy="500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100" dirty="0">
                <a:solidFill>
                  <a:schemeClr val="bg1"/>
                </a:solidFill>
                <a:latin typeface="Arial"/>
              </a:rPr>
              <a:t>Stock &amp; Sales </a:t>
            </a:r>
            <a:endParaRPr lang="en-IN" sz="1100" dirty="0">
              <a:solidFill>
                <a:schemeClr val="bg1"/>
              </a:solidFill>
            </a:endParaRPr>
          </a:p>
          <a:p>
            <a:pPr algn="ctr">
              <a:lnSpc>
                <a:spcPct val="100000"/>
              </a:lnSpc>
            </a:pPr>
            <a:r>
              <a:rPr lang="en-IN" sz="1100" dirty="0">
                <a:solidFill>
                  <a:schemeClr val="bg1"/>
                </a:solidFill>
                <a:latin typeface="Arial"/>
              </a:rPr>
              <a:t>Report</a:t>
            </a:r>
            <a:endParaRPr lang="en-IN" sz="1100" dirty="0">
              <a:solidFill>
                <a:schemeClr val="bg1"/>
              </a:solidFill>
            </a:endParaRPr>
          </a:p>
        </p:txBody>
      </p:sp>
      <p:sp>
        <p:nvSpPr>
          <p:cNvPr id="20" name="Rectangle 19"/>
          <p:cNvSpPr/>
          <p:nvPr/>
        </p:nvSpPr>
        <p:spPr>
          <a:xfrm>
            <a:off x="6648276" y="4000327"/>
            <a:ext cx="914400" cy="500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100" dirty="0">
                <a:solidFill>
                  <a:schemeClr val="bg1"/>
                </a:solidFill>
                <a:latin typeface="Arial"/>
              </a:rPr>
              <a:t>Expiry Drugs </a:t>
            </a:r>
            <a:endParaRPr lang="en-IN" sz="1100" dirty="0">
              <a:solidFill>
                <a:schemeClr val="bg1"/>
              </a:solidFill>
            </a:endParaRPr>
          </a:p>
          <a:p>
            <a:pPr algn="ctr">
              <a:lnSpc>
                <a:spcPct val="100000"/>
              </a:lnSpc>
            </a:pPr>
            <a:r>
              <a:rPr lang="en-IN" sz="1100" dirty="0">
                <a:solidFill>
                  <a:schemeClr val="bg1"/>
                </a:solidFill>
                <a:latin typeface="Arial"/>
              </a:rPr>
              <a:t>Reports</a:t>
            </a:r>
            <a:endParaRPr lang="en-IN" sz="1100" dirty="0">
              <a:solidFill>
                <a:schemeClr val="bg1"/>
              </a:solidFill>
            </a:endParaRPr>
          </a:p>
        </p:txBody>
      </p:sp>
      <p:sp>
        <p:nvSpPr>
          <p:cNvPr id="21" name="Rectangle 20"/>
          <p:cNvSpPr/>
          <p:nvPr/>
        </p:nvSpPr>
        <p:spPr>
          <a:xfrm>
            <a:off x="7904529" y="3978055"/>
            <a:ext cx="952848" cy="500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200" dirty="0">
                <a:solidFill>
                  <a:schemeClr val="bg1"/>
                </a:solidFill>
                <a:latin typeface="Arial"/>
              </a:rPr>
              <a:t>Reorder </a:t>
            </a:r>
            <a:endParaRPr lang="en-IN" sz="1200" dirty="0">
              <a:solidFill>
                <a:schemeClr val="bg1"/>
              </a:solidFill>
            </a:endParaRPr>
          </a:p>
          <a:p>
            <a:pPr algn="ctr">
              <a:lnSpc>
                <a:spcPct val="100000"/>
              </a:lnSpc>
            </a:pPr>
            <a:r>
              <a:rPr lang="en-IN" sz="1200" dirty="0">
                <a:solidFill>
                  <a:schemeClr val="bg1"/>
                </a:solidFill>
                <a:latin typeface="Arial"/>
              </a:rPr>
              <a:t>Reports</a:t>
            </a:r>
            <a:endParaRPr lang="en-IN" sz="1200" dirty="0">
              <a:solidFill>
                <a:schemeClr val="bg1"/>
              </a:solidFill>
            </a:endParaRPr>
          </a:p>
        </p:txBody>
      </p:sp>
      <p:sp>
        <p:nvSpPr>
          <p:cNvPr id="22" name="Down Arrow 21"/>
          <p:cNvSpPr/>
          <p:nvPr/>
        </p:nvSpPr>
        <p:spPr>
          <a:xfrm>
            <a:off x="4190999" y="1271885"/>
            <a:ext cx="45719" cy="76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flipV="1">
            <a:off x="1373521" y="1356883"/>
            <a:ext cx="6324599"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1372822" y="1370728"/>
            <a:ext cx="45719" cy="213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7692838" y="1397761"/>
            <a:ext cx="45719" cy="19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5805992" y="1411575"/>
            <a:ext cx="45719" cy="19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3761158" y="1411400"/>
            <a:ext cx="45719" cy="19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1454103" y="2077101"/>
            <a:ext cx="45719" cy="19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487684" y="2301648"/>
            <a:ext cx="45719" cy="19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1701657" y="2308833"/>
            <a:ext cx="45719" cy="19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30"/>
          <p:cNvSpPr/>
          <p:nvPr/>
        </p:nvSpPr>
        <p:spPr>
          <a:xfrm>
            <a:off x="477235" y="2274149"/>
            <a:ext cx="2494565"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 Arrow 31"/>
          <p:cNvSpPr/>
          <p:nvPr/>
        </p:nvSpPr>
        <p:spPr>
          <a:xfrm flipV="1">
            <a:off x="2591531" y="3116452"/>
            <a:ext cx="2056669"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a:off x="4834616" y="2244578"/>
            <a:ext cx="1942752"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3241789" y="3828800"/>
            <a:ext cx="5292611"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3754309" y="2077019"/>
            <a:ext cx="45719" cy="1039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2946268" y="2317002"/>
            <a:ext cx="45719" cy="19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flipH="1">
            <a:off x="4602830" y="3139311"/>
            <a:ext cx="45719" cy="109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3718202" y="3145045"/>
            <a:ext cx="45719" cy="126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2577100" y="3129296"/>
            <a:ext cx="45719" cy="152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7162800" y="3865007"/>
            <a:ext cx="50213" cy="119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3254387" y="3859097"/>
            <a:ext cx="45719" cy="121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flipH="1">
            <a:off x="7954755" y="2102810"/>
            <a:ext cx="46069" cy="1484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8488500" y="3843088"/>
            <a:ext cx="50213" cy="119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5755779" y="3851659"/>
            <a:ext cx="50213" cy="119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4618500" y="3887702"/>
            <a:ext cx="50213" cy="119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Arrow 45"/>
          <p:cNvSpPr/>
          <p:nvPr/>
        </p:nvSpPr>
        <p:spPr>
          <a:xfrm>
            <a:off x="5755779" y="3558779"/>
            <a:ext cx="2245046"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flipH="1">
            <a:off x="5742496" y="3567019"/>
            <a:ext cx="56986" cy="265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6726897" y="2265011"/>
            <a:ext cx="61209" cy="236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4823878" y="2241868"/>
            <a:ext cx="61209" cy="236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256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Pharmacy Screen Flow</a:t>
            </a:r>
            <a:endParaRPr lang="en-IN" b="1" dirty="0"/>
          </a:p>
          <a:p>
            <a:endParaRPr lang="en-US" dirty="0"/>
          </a:p>
        </p:txBody>
      </p:sp>
    </p:spTree>
    <p:extLst>
      <p:ext uri="{BB962C8B-B14F-4D97-AF65-F5344CB8AC3E}">
        <p14:creationId xmlns:p14="http://schemas.microsoft.com/office/powerpoint/2010/main" xmlns="" val="355808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buSzPct val="80000"/>
              <a:buFont typeface="Arial"/>
              <a:buChar char="•"/>
            </a:pPr>
            <a:r>
              <a:rPr lang="en-IN" sz="1600" b="1" dirty="0">
                <a:solidFill>
                  <a:srgbClr val="000000"/>
                </a:solidFill>
              </a:rPr>
              <a:t>Drug Setup:</a:t>
            </a:r>
            <a:endParaRPr lang="en-IN" sz="1600" dirty="0"/>
          </a:p>
          <a:p>
            <a:pPr lvl="1">
              <a:buSzPct val="80000"/>
              <a:buFont typeface="Corbel"/>
              <a:buChar char="–"/>
            </a:pPr>
            <a:r>
              <a:rPr lang="en-IN" sz="1600" dirty="0">
                <a:solidFill>
                  <a:srgbClr val="000000"/>
                </a:solidFill>
              </a:rPr>
              <a:t>Users can add drug details as well as Generic drugs and setup threshold limit for each drug.</a:t>
            </a:r>
            <a:endParaRPr lang="en-IN" sz="1600" dirty="0"/>
          </a:p>
          <a:p>
            <a:pPr lvl="1">
              <a:buSzPct val="80000"/>
              <a:buFont typeface="Corbel"/>
              <a:buChar char="–"/>
            </a:pPr>
            <a:r>
              <a:rPr lang="en-IN" sz="1600" dirty="0">
                <a:solidFill>
                  <a:srgbClr val="000000"/>
                </a:solidFill>
              </a:rPr>
              <a:t>Users can view/edit all the entered drug details.</a:t>
            </a:r>
            <a:endParaRPr lang="en-IN" sz="1600" dirty="0"/>
          </a:p>
          <a:p>
            <a:pPr marL="0" indent="0">
              <a:lnSpc>
                <a:spcPct val="100000"/>
              </a:lnSpc>
              <a:buNone/>
            </a:pPr>
            <a:r>
              <a:rPr lang="en-IN" sz="1600" b="1" dirty="0">
                <a:solidFill>
                  <a:srgbClr val="000000"/>
                </a:solidFill>
              </a:rPr>
              <a:t>       INPUT PARAMETERS</a:t>
            </a:r>
            <a:r>
              <a:rPr lang="en-IN" sz="1600" dirty="0">
                <a:solidFill>
                  <a:srgbClr val="000000"/>
                </a:solidFill>
              </a:rPr>
              <a:t> : Drug Name, Formulation, Dosage, HSN Code, MRP, GST %</a:t>
            </a:r>
            <a:endParaRPr lang="en-IN" sz="1600" dirty="0"/>
          </a:p>
          <a:p>
            <a:pPr marL="0" indent="0">
              <a:lnSpc>
                <a:spcPct val="100000"/>
              </a:lnSpc>
              <a:buNone/>
            </a:pPr>
            <a:r>
              <a:rPr lang="en-IN" sz="1600" b="1" dirty="0">
                <a:solidFill>
                  <a:srgbClr val="000000"/>
                </a:solidFill>
              </a:rPr>
              <a:t>       OUPUT PARAMETERS </a:t>
            </a:r>
            <a:r>
              <a:rPr lang="en-IN" sz="1600" dirty="0">
                <a:solidFill>
                  <a:srgbClr val="000000"/>
                </a:solidFill>
              </a:rPr>
              <a:t>: Identical to input parameters, which navigates to stock  </a:t>
            </a:r>
          </a:p>
          <a:p>
            <a:pPr marL="0" indent="0">
              <a:lnSpc>
                <a:spcPct val="100000"/>
              </a:lnSpc>
              <a:buNone/>
            </a:pPr>
            <a:r>
              <a:rPr lang="en-IN" sz="1600" dirty="0">
                <a:solidFill>
                  <a:srgbClr val="000000"/>
                </a:solidFill>
              </a:rPr>
              <a:t>       receipts, sales and report screens.</a:t>
            </a:r>
            <a:endParaRPr lang="en-IN" sz="1600" dirty="0"/>
          </a:p>
          <a:p>
            <a:pPr>
              <a:lnSpc>
                <a:spcPct val="100000"/>
              </a:lnSpc>
            </a:pPr>
            <a:endParaRPr lang="en-IN" sz="2000" dirty="0"/>
          </a:p>
          <a:p>
            <a:pPr>
              <a:lnSpc>
                <a:spcPct val="100000"/>
              </a:lnSpc>
            </a:pPr>
            <a:endParaRPr lang="en-IN" sz="2000" dirty="0"/>
          </a:p>
          <a:p>
            <a:endParaRPr lang="en-US" sz="2000" dirty="0"/>
          </a:p>
        </p:txBody>
      </p:sp>
      <p:pic>
        <p:nvPicPr>
          <p:cNvPr id="4" name="Picture 3"/>
          <p:cNvPicPr/>
          <p:nvPr/>
        </p:nvPicPr>
        <p:blipFill>
          <a:blip r:embed="rId2"/>
          <a:stretch>
            <a:fillRect/>
          </a:stretch>
        </p:blipFill>
        <p:spPr>
          <a:xfrm>
            <a:off x="762000" y="2724150"/>
            <a:ext cx="8153400" cy="2133600"/>
          </a:xfrm>
          <a:prstGeom prst="rect">
            <a:avLst/>
          </a:prstGeom>
          <a:ln>
            <a:noFill/>
          </a:ln>
        </p:spPr>
      </p:pic>
    </p:spTree>
    <p:extLst>
      <p:ext uri="{BB962C8B-B14F-4D97-AF65-F5344CB8AC3E}">
        <p14:creationId xmlns:p14="http://schemas.microsoft.com/office/powerpoint/2010/main" xmlns="" val="126261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763000" cy="3927872"/>
          </a:xfrm>
        </p:spPr>
        <p:txBody>
          <a:bodyPr>
            <a:normAutofit/>
          </a:bodyPr>
          <a:lstStyle/>
          <a:p>
            <a:pPr>
              <a:lnSpc>
                <a:spcPct val="100000"/>
              </a:lnSpc>
            </a:pPr>
            <a:r>
              <a:rPr lang="en-US" sz="1600" b="1" u="sng" dirty="0" err="1">
                <a:solidFill>
                  <a:srgbClr val="000000"/>
                </a:solidFill>
              </a:rPr>
              <a:t>Stockist</a:t>
            </a:r>
            <a:r>
              <a:rPr lang="en-US" sz="1600" b="1" u="sng" dirty="0">
                <a:solidFill>
                  <a:srgbClr val="000000"/>
                </a:solidFill>
              </a:rPr>
              <a:t> Setup</a:t>
            </a:r>
            <a:r>
              <a:rPr lang="en-US" sz="1600" b="1" dirty="0">
                <a:solidFill>
                  <a:srgbClr val="000000"/>
                </a:solidFill>
              </a:rPr>
              <a:t>:</a:t>
            </a:r>
            <a:endParaRPr lang="en-US" sz="1600" dirty="0"/>
          </a:p>
          <a:p>
            <a:pPr marL="0" indent="0">
              <a:lnSpc>
                <a:spcPct val="100000"/>
              </a:lnSpc>
              <a:buNone/>
            </a:pPr>
            <a:r>
              <a:rPr lang="en-US" sz="1600" dirty="0">
                <a:solidFill>
                  <a:srgbClr val="000000"/>
                </a:solidFill>
              </a:rPr>
              <a:t>	- Users can add the details of </a:t>
            </a:r>
            <a:r>
              <a:rPr lang="en-US" sz="1600" dirty="0" err="1">
                <a:solidFill>
                  <a:srgbClr val="000000"/>
                </a:solidFill>
              </a:rPr>
              <a:t>Stockists</a:t>
            </a:r>
            <a:r>
              <a:rPr lang="en-US" sz="1600" dirty="0">
                <a:solidFill>
                  <a:srgbClr val="000000"/>
                </a:solidFill>
              </a:rPr>
              <a:t>.</a:t>
            </a:r>
            <a:endParaRPr lang="en-US" sz="1600" dirty="0"/>
          </a:p>
          <a:p>
            <a:pPr marL="0" indent="0">
              <a:lnSpc>
                <a:spcPct val="100000"/>
              </a:lnSpc>
              <a:buNone/>
            </a:pPr>
            <a:r>
              <a:rPr lang="en-US" sz="1600" dirty="0">
                <a:solidFill>
                  <a:srgbClr val="000000"/>
                </a:solidFill>
              </a:rPr>
              <a:t>	- Users can view/edit all the entered </a:t>
            </a:r>
            <a:r>
              <a:rPr lang="en-US" sz="1600" dirty="0" err="1">
                <a:solidFill>
                  <a:srgbClr val="000000"/>
                </a:solidFill>
              </a:rPr>
              <a:t>Stockists</a:t>
            </a:r>
            <a:r>
              <a:rPr lang="en-US" sz="1600" dirty="0">
                <a:solidFill>
                  <a:srgbClr val="000000"/>
                </a:solidFill>
              </a:rPr>
              <a:t>.</a:t>
            </a:r>
            <a:endParaRPr lang="en-US" sz="1600" dirty="0"/>
          </a:p>
          <a:p>
            <a:pPr marL="0" indent="0">
              <a:lnSpc>
                <a:spcPct val="100000"/>
              </a:lnSpc>
              <a:buNone/>
            </a:pPr>
            <a:r>
              <a:rPr lang="en-US" sz="1600" b="1" dirty="0">
                <a:solidFill>
                  <a:srgbClr val="000000"/>
                </a:solidFill>
              </a:rPr>
              <a:t>	INPUT PARAMETERS </a:t>
            </a:r>
            <a:r>
              <a:rPr lang="en-US" sz="1600" dirty="0">
                <a:solidFill>
                  <a:srgbClr val="000000"/>
                </a:solidFill>
              </a:rPr>
              <a:t>– </a:t>
            </a:r>
            <a:r>
              <a:rPr lang="en-US" sz="1600" dirty="0" err="1">
                <a:solidFill>
                  <a:srgbClr val="000000"/>
                </a:solidFill>
              </a:rPr>
              <a:t>Stockist</a:t>
            </a:r>
            <a:r>
              <a:rPr lang="en-US" sz="1600" dirty="0">
                <a:solidFill>
                  <a:srgbClr val="000000"/>
                </a:solidFill>
              </a:rPr>
              <a:t> Name, GST Number, Contact Details.</a:t>
            </a:r>
            <a:endParaRPr lang="en-US" sz="1600" dirty="0"/>
          </a:p>
          <a:p>
            <a:pPr marL="0" indent="0">
              <a:lnSpc>
                <a:spcPct val="100000"/>
              </a:lnSpc>
              <a:buNone/>
            </a:pPr>
            <a:r>
              <a:rPr lang="en-US" sz="1600" b="1" dirty="0">
                <a:solidFill>
                  <a:srgbClr val="000000"/>
                </a:solidFill>
              </a:rPr>
              <a:t>	OUTPUT PARAMETERS</a:t>
            </a:r>
            <a:r>
              <a:rPr lang="en-US" sz="1600" dirty="0">
                <a:solidFill>
                  <a:srgbClr val="000000"/>
                </a:solidFill>
              </a:rPr>
              <a:t> – </a:t>
            </a:r>
            <a:r>
              <a:rPr lang="en-US" sz="1600" dirty="0" err="1">
                <a:solidFill>
                  <a:srgbClr val="000000"/>
                </a:solidFill>
              </a:rPr>
              <a:t>Stockist</a:t>
            </a:r>
            <a:r>
              <a:rPr lang="en-US" sz="1600" dirty="0">
                <a:solidFill>
                  <a:srgbClr val="000000"/>
                </a:solidFill>
              </a:rPr>
              <a:t> Name, which navigates to Stock Invoice.</a:t>
            </a:r>
            <a:endParaRPr lang="en-US" sz="1600" dirty="0"/>
          </a:p>
          <a:p>
            <a:pPr>
              <a:lnSpc>
                <a:spcPct val="100000"/>
              </a:lnSpc>
            </a:pPr>
            <a:endParaRPr lang="en-US" sz="1600" dirty="0"/>
          </a:p>
          <a:p>
            <a:pPr>
              <a:lnSpc>
                <a:spcPct val="100000"/>
              </a:lnSpc>
            </a:pPr>
            <a:r>
              <a:rPr lang="en-US" sz="1600" b="1" u="sng" dirty="0">
                <a:solidFill>
                  <a:srgbClr val="000000"/>
                </a:solidFill>
              </a:rPr>
              <a:t>Generic Setup</a:t>
            </a:r>
            <a:r>
              <a:rPr lang="en-US" sz="1600" b="1" dirty="0">
                <a:solidFill>
                  <a:srgbClr val="000000"/>
                </a:solidFill>
              </a:rPr>
              <a:t>:</a:t>
            </a:r>
            <a:endParaRPr lang="en-US" sz="1600" dirty="0"/>
          </a:p>
          <a:p>
            <a:pPr marL="0" indent="0">
              <a:lnSpc>
                <a:spcPct val="100000"/>
              </a:lnSpc>
              <a:buNone/>
            </a:pPr>
            <a:r>
              <a:rPr lang="en-US" sz="1600" dirty="0">
                <a:solidFill>
                  <a:srgbClr val="000000"/>
                </a:solidFill>
              </a:rPr>
              <a:t>     - A drug without brand name is a Generic. Every individual drug has its own generic name.</a:t>
            </a:r>
            <a:endParaRPr lang="en-US" sz="1600" dirty="0"/>
          </a:p>
          <a:p>
            <a:pPr marL="0" indent="0">
              <a:lnSpc>
                <a:spcPct val="100000"/>
              </a:lnSpc>
              <a:buNone/>
            </a:pPr>
            <a:r>
              <a:rPr lang="en-US" sz="1600" dirty="0">
                <a:solidFill>
                  <a:srgbClr val="000000"/>
                </a:solidFill>
              </a:rPr>
              <a:t>     - Users can add, edit the generics.</a:t>
            </a:r>
            <a:endParaRPr lang="en-US" sz="1600" dirty="0"/>
          </a:p>
          <a:p>
            <a:pPr marL="0" indent="0">
              <a:lnSpc>
                <a:spcPct val="100000"/>
              </a:lnSpc>
              <a:buNone/>
            </a:pPr>
            <a:r>
              <a:rPr lang="en-US" sz="1600" b="1" dirty="0">
                <a:solidFill>
                  <a:srgbClr val="000000"/>
                </a:solidFill>
              </a:rPr>
              <a:t>     INPUT PARAMETERS</a:t>
            </a:r>
            <a:r>
              <a:rPr lang="en-US" sz="1600" dirty="0">
                <a:solidFill>
                  <a:srgbClr val="000000"/>
                </a:solidFill>
              </a:rPr>
              <a:t> - Generic Name.</a:t>
            </a:r>
            <a:endParaRPr lang="en-US" sz="1600" dirty="0"/>
          </a:p>
          <a:p>
            <a:pPr marL="0" indent="0">
              <a:lnSpc>
                <a:spcPct val="100000"/>
              </a:lnSpc>
              <a:buNone/>
            </a:pPr>
            <a:r>
              <a:rPr lang="en-US" sz="1600" b="1" dirty="0">
                <a:solidFill>
                  <a:srgbClr val="000000"/>
                </a:solidFill>
              </a:rPr>
              <a:t>     OUTPUT PARAMETERS</a:t>
            </a:r>
            <a:r>
              <a:rPr lang="en-US" sz="1600" dirty="0">
                <a:solidFill>
                  <a:srgbClr val="000000"/>
                </a:solidFill>
              </a:rPr>
              <a:t> - Generic Name navigates to Drugs Setup Screen.</a:t>
            </a:r>
            <a:endParaRPr lang="en-US" sz="1600" dirty="0"/>
          </a:p>
          <a:p>
            <a:endParaRPr lang="en-US" sz="1600" dirty="0"/>
          </a:p>
        </p:txBody>
      </p:sp>
    </p:spTree>
    <p:extLst>
      <p:ext uri="{BB962C8B-B14F-4D97-AF65-F5344CB8AC3E}">
        <p14:creationId xmlns:p14="http://schemas.microsoft.com/office/powerpoint/2010/main" xmlns="" val="329749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80000"/>
              </a:lnSpc>
            </a:pPr>
            <a:r>
              <a:rPr lang="en-IN" b="1" dirty="0">
                <a:solidFill>
                  <a:srgbClr val="373545"/>
                </a:solidFill>
              </a:rPr>
              <a:t>Pharmacy Flow</a:t>
            </a:r>
            <a:endParaRPr lang="en-IN" b="1" dirty="0"/>
          </a:p>
        </p:txBody>
      </p:sp>
      <p:sp>
        <p:nvSpPr>
          <p:cNvPr id="3" name="Content Placeholder 2"/>
          <p:cNvSpPr>
            <a:spLocks noGrp="1"/>
          </p:cNvSpPr>
          <p:nvPr>
            <p:ph idx="1"/>
          </p:nvPr>
        </p:nvSpPr>
        <p:spPr>
          <a:xfrm>
            <a:off x="228600" y="701278"/>
            <a:ext cx="8686800" cy="4156472"/>
          </a:xfrm>
        </p:spPr>
        <p:txBody>
          <a:bodyPr>
            <a:noAutofit/>
          </a:bodyPr>
          <a:lstStyle/>
          <a:p>
            <a:pPr>
              <a:lnSpc>
                <a:spcPct val="100000"/>
              </a:lnSpc>
            </a:pPr>
            <a:r>
              <a:rPr lang="en-US" sz="1400" b="1" u="sng" dirty="0">
                <a:solidFill>
                  <a:srgbClr val="000000"/>
                </a:solidFill>
              </a:rPr>
              <a:t>Stock Invoice</a:t>
            </a:r>
            <a:r>
              <a:rPr lang="en-US" sz="1400" b="1" dirty="0">
                <a:solidFill>
                  <a:srgbClr val="000000"/>
                </a:solidFill>
              </a:rPr>
              <a:t>:</a:t>
            </a:r>
            <a:endParaRPr lang="en-US" sz="1400" dirty="0"/>
          </a:p>
          <a:p>
            <a:pPr marL="0" indent="0">
              <a:lnSpc>
                <a:spcPct val="100000"/>
              </a:lnSpc>
              <a:buNone/>
            </a:pPr>
            <a:r>
              <a:rPr lang="en-US" sz="1400" dirty="0">
                <a:solidFill>
                  <a:srgbClr val="000000"/>
                </a:solidFill>
              </a:rPr>
              <a:t>	- Users can add invoices for selected </a:t>
            </a:r>
            <a:r>
              <a:rPr lang="en-US" sz="1400" dirty="0" err="1">
                <a:solidFill>
                  <a:srgbClr val="000000"/>
                </a:solidFill>
              </a:rPr>
              <a:t>stockist</a:t>
            </a:r>
            <a:r>
              <a:rPr lang="en-US" sz="1400" dirty="0">
                <a:solidFill>
                  <a:srgbClr val="000000"/>
                </a:solidFill>
              </a:rPr>
              <a:t> </a:t>
            </a:r>
            <a:endParaRPr lang="en-US" sz="1400" dirty="0"/>
          </a:p>
          <a:p>
            <a:pPr marL="0" indent="0">
              <a:lnSpc>
                <a:spcPct val="100000"/>
              </a:lnSpc>
              <a:buNone/>
            </a:pPr>
            <a:r>
              <a:rPr lang="en-US" sz="1400" dirty="0">
                <a:solidFill>
                  <a:srgbClr val="000000"/>
                </a:solidFill>
              </a:rPr>
              <a:t>	- Users can view invoices; invoice details and drug details entered under particular invoice</a:t>
            </a:r>
            <a:endParaRPr lang="en-US" sz="1400" dirty="0"/>
          </a:p>
          <a:p>
            <a:pPr marL="0" indent="0">
              <a:lnSpc>
                <a:spcPct val="100000"/>
              </a:lnSpc>
              <a:buNone/>
            </a:pPr>
            <a:r>
              <a:rPr lang="en-US" sz="1400" b="1" dirty="0" smtClean="0">
                <a:solidFill>
                  <a:srgbClr val="000000"/>
                </a:solidFill>
              </a:rPr>
              <a:t>       INPUT </a:t>
            </a:r>
            <a:r>
              <a:rPr lang="en-US" sz="1400" b="1" dirty="0">
                <a:solidFill>
                  <a:srgbClr val="000000"/>
                </a:solidFill>
              </a:rPr>
              <a:t>PARAMETERS</a:t>
            </a:r>
            <a:r>
              <a:rPr lang="en-US" sz="1400" dirty="0">
                <a:solidFill>
                  <a:srgbClr val="000000"/>
                </a:solidFill>
              </a:rPr>
              <a:t> – Invoice Number, Invoice Date, Gross Amount, Payment Type, Discount  </a:t>
            </a:r>
          </a:p>
          <a:p>
            <a:pPr marL="0" indent="0">
              <a:lnSpc>
                <a:spcPct val="100000"/>
              </a:lnSpc>
              <a:buNone/>
            </a:pPr>
            <a:r>
              <a:rPr lang="en-US" sz="1400" dirty="0">
                <a:solidFill>
                  <a:srgbClr val="000000"/>
                </a:solidFill>
              </a:rPr>
              <a:t>       </a:t>
            </a:r>
            <a:r>
              <a:rPr lang="en-US" sz="1400" dirty="0" smtClean="0">
                <a:solidFill>
                  <a:srgbClr val="000000"/>
                </a:solidFill>
              </a:rPr>
              <a:t>   </a:t>
            </a:r>
            <a:r>
              <a:rPr lang="en-US" sz="1400" dirty="0">
                <a:solidFill>
                  <a:srgbClr val="000000"/>
                </a:solidFill>
              </a:rPr>
              <a:t>Percentage, Discount Amount, SGST Amount, CGST Amount, GST Amount, Final Invoice Amount.</a:t>
            </a:r>
            <a:endParaRPr lang="en-US" sz="1400" dirty="0"/>
          </a:p>
          <a:p>
            <a:pPr marL="0" indent="0">
              <a:lnSpc>
                <a:spcPct val="100000"/>
              </a:lnSpc>
              <a:buNone/>
            </a:pPr>
            <a:r>
              <a:rPr lang="en-US" sz="1400" b="1" dirty="0">
                <a:solidFill>
                  <a:srgbClr val="000000"/>
                </a:solidFill>
              </a:rPr>
              <a:t>       </a:t>
            </a:r>
            <a:r>
              <a:rPr lang="en-US" sz="1400" b="1" dirty="0" smtClean="0">
                <a:solidFill>
                  <a:srgbClr val="000000"/>
                </a:solidFill>
              </a:rPr>
              <a:t>OUTPUT </a:t>
            </a:r>
            <a:r>
              <a:rPr lang="en-US" sz="1400" b="1" dirty="0">
                <a:solidFill>
                  <a:srgbClr val="000000"/>
                </a:solidFill>
              </a:rPr>
              <a:t>PARAMETERS</a:t>
            </a:r>
            <a:r>
              <a:rPr lang="en-US" sz="1400" dirty="0">
                <a:solidFill>
                  <a:srgbClr val="000000"/>
                </a:solidFill>
              </a:rPr>
              <a:t> – Identical to input parameters, navigates to Stock Receipts and Return  </a:t>
            </a:r>
          </a:p>
          <a:p>
            <a:pPr marL="0" indent="0">
              <a:lnSpc>
                <a:spcPct val="100000"/>
              </a:lnSpc>
              <a:buNone/>
            </a:pPr>
            <a:r>
              <a:rPr lang="en-US" sz="1400" dirty="0">
                <a:solidFill>
                  <a:srgbClr val="000000"/>
                </a:solidFill>
              </a:rPr>
              <a:t>       </a:t>
            </a:r>
            <a:r>
              <a:rPr lang="en-US" sz="1400" dirty="0" smtClean="0">
                <a:solidFill>
                  <a:srgbClr val="000000"/>
                </a:solidFill>
              </a:rPr>
              <a:t>   </a:t>
            </a:r>
            <a:r>
              <a:rPr lang="en-US" sz="1400" dirty="0">
                <a:solidFill>
                  <a:srgbClr val="000000"/>
                </a:solidFill>
              </a:rPr>
              <a:t>Stock.</a:t>
            </a:r>
            <a:endParaRPr lang="en-US" sz="1400" dirty="0"/>
          </a:p>
          <a:p>
            <a:endParaRPr lang="en-US" sz="1400" dirty="0"/>
          </a:p>
        </p:txBody>
      </p:sp>
      <p:pic>
        <p:nvPicPr>
          <p:cNvPr id="4" name="Picture 3"/>
          <p:cNvPicPr/>
          <p:nvPr/>
        </p:nvPicPr>
        <p:blipFill>
          <a:blip r:embed="rId2"/>
          <a:stretch>
            <a:fillRect/>
          </a:stretch>
        </p:blipFill>
        <p:spPr>
          <a:xfrm>
            <a:off x="914400" y="2495549"/>
            <a:ext cx="7772400" cy="2209801"/>
          </a:xfrm>
          <a:prstGeom prst="rect">
            <a:avLst/>
          </a:prstGeom>
          <a:ln>
            <a:noFill/>
          </a:ln>
        </p:spPr>
      </p:pic>
    </p:spTree>
    <p:extLst>
      <p:ext uri="{BB962C8B-B14F-4D97-AF65-F5344CB8AC3E}">
        <p14:creationId xmlns:p14="http://schemas.microsoft.com/office/powerpoint/2010/main" xmlns="" val="403674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80000"/>
              </a:lnSpc>
            </a:pPr>
            <a:r>
              <a:rPr lang="en-IN" b="1">
                <a:solidFill>
                  <a:srgbClr val="373545"/>
                </a:solidFill>
              </a:rPr>
              <a:t>Pharmacy Flow</a:t>
            </a:r>
            <a:endParaRPr lang="en-IN" b="1" dirty="0"/>
          </a:p>
        </p:txBody>
      </p:sp>
      <p:sp>
        <p:nvSpPr>
          <p:cNvPr id="3" name="Content Placeholder 2"/>
          <p:cNvSpPr>
            <a:spLocks noGrp="1"/>
          </p:cNvSpPr>
          <p:nvPr>
            <p:ph idx="1"/>
          </p:nvPr>
        </p:nvSpPr>
        <p:spPr>
          <a:xfrm>
            <a:off x="228600" y="701278"/>
            <a:ext cx="8686800" cy="4156472"/>
          </a:xfrm>
        </p:spPr>
        <p:txBody>
          <a:bodyPr>
            <a:normAutofit/>
          </a:bodyPr>
          <a:lstStyle/>
          <a:p>
            <a:pPr>
              <a:lnSpc>
                <a:spcPct val="100000"/>
              </a:lnSpc>
            </a:pPr>
            <a:r>
              <a:rPr lang="en-US" sz="1600" b="1" u="sng" dirty="0">
                <a:solidFill>
                  <a:srgbClr val="000000"/>
                </a:solidFill>
              </a:rPr>
              <a:t>Stock Receipts</a:t>
            </a:r>
            <a:r>
              <a:rPr lang="en-US" sz="1600" b="1" dirty="0">
                <a:solidFill>
                  <a:srgbClr val="000000"/>
                </a:solidFill>
              </a:rPr>
              <a:t>:</a:t>
            </a:r>
            <a:endParaRPr lang="en-US" sz="1600" dirty="0"/>
          </a:p>
          <a:p>
            <a:pPr marL="0" indent="0">
              <a:lnSpc>
                <a:spcPct val="100000"/>
              </a:lnSpc>
              <a:buNone/>
            </a:pPr>
            <a:r>
              <a:rPr lang="en-US" sz="1600" dirty="0">
                <a:solidFill>
                  <a:srgbClr val="000000"/>
                </a:solidFill>
              </a:rPr>
              <a:t>    -</a:t>
            </a:r>
            <a:r>
              <a:rPr lang="en-US" sz="1600" b="1" dirty="0">
                <a:solidFill>
                  <a:srgbClr val="000000"/>
                </a:solidFill>
              </a:rPr>
              <a:t> </a:t>
            </a:r>
            <a:r>
              <a:rPr lang="en-US" sz="1600" dirty="0">
                <a:solidFill>
                  <a:srgbClr val="000000"/>
                </a:solidFill>
              </a:rPr>
              <a:t>Users can enter details of received stock depending on the respective stockiest and </a:t>
            </a:r>
          </a:p>
          <a:p>
            <a:pPr marL="0" indent="0">
              <a:lnSpc>
                <a:spcPct val="100000"/>
              </a:lnSpc>
              <a:buNone/>
            </a:pPr>
            <a:r>
              <a:rPr lang="en-US" sz="1600" dirty="0">
                <a:solidFill>
                  <a:srgbClr val="000000"/>
                </a:solidFill>
              </a:rPr>
              <a:t>      </a:t>
            </a:r>
            <a:r>
              <a:rPr lang="en-US" sz="1600" dirty="0" smtClean="0">
                <a:solidFill>
                  <a:srgbClr val="000000"/>
                </a:solidFill>
              </a:rPr>
              <a:t>invoice </a:t>
            </a:r>
            <a:r>
              <a:rPr lang="en-US" sz="1600" dirty="0">
                <a:solidFill>
                  <a:srgbClr val="000000"/>
                </a:solidFill>
              </a:rPr>
              <a:t>number.</a:t>
            </a:r>
            <a:endParaRPr lang="en-US" sz="1600" dirty="0"/>
          </a:p>
          <a:p>
            <a:pPr marL="0" indent="0">
              <a:lnSpc>
                <a:spcPct val="100000"/>
              </a:lnSpc>
              <a:buNone/>
            </a:pPr>
            <a:r>
              <a:rPr lang="en-US" sz="1600" b="1" dirty="0">
                <a:solidFill>
                  <a:srgbClr val="000000"/>
                </a:solidFill>
              </a:rPr>
              <a:t>      INPUT PARAMETERS</a:t>
            </a:r>
            <a:r>
              <a:rPr lang="en-US" sz="1600" dirty="0">
                <a:solidFill>
                  <a:srgbClr val="000000"/>
                </a:solidFill>
              </a:rPr>
              <a:t> - Batch Number, Expiry Date, Quantity, MRP, Distributor Amount.</a:t>
            </a:r>
            <a:endParaRPr lang="en-US" sz="1600" dirty="0"/>
          </a:p>
          <a:p>
            <a:pPr marL="0" indent="0">
              <a:lnSpc>
                <a:spcPct val="100000"/>
              </a:lnSpc>
              <a:buNone/>
            </a:pPr>
            <a:r>
              <a:rPr lang="en-US" sz="1600" b="1" dirty="0">
                <a:solidFill>
                  <a:srgbClr val="000000"/>
                </a:solidFill>
              </a:rPr>
              <a:t>      OUTPUT PARAMETERS</a:t>
            </a:r>
            <a:r>
              <a:rPr lang="en-US" sz="1600" dirty="0">
                <a:solidFill>
                  <a:srgbClr val="000000"/>
                </a:solidFill>
              </a:rPr>
              <a:t> - Identical to input parameters, navigates to Sales, Return Stock   </a:t>
            </a:r>
          </a:p>
          <a:p>
            <a:pPr marL="0" indent="0">
              <a:lnSpc>
                <a:spcPct val="100000"/>
              </a:lnSpc>
              <a:buNone/>
            </a:pPr>
            <a:r>
              <a:rPr lang="en-US" sz="1600" dirty="0">
                <a:solidFill>
                  <a:srgbClr val="000000"/>
                </a:solidFill>
              </a:rPr>
              <a:t>      and Reports respectively.</a:t>
            </a:r>
            <a:endParaRPr lang="en-US" sz="1600" dirty="0"/>
          </a:p>
          <a:p>
            <a:pPr>
              <a:lnSpc>
                <a:spcPct val="100000"/>
              </a:lnSpc>
            </a:pPr>
            <a:r>
              <a:rPr lang="en-US" sz="1600" dirty="0">
                <a:solidFill>
                  <a:srgbClr val="000000"/>
                </a:solidFill>
              </a:rPr>
              <a:t>Drugs which are about to expired are indicated with a specific color.</a:t>
            </a:r>
            <a:endParaRPr lang="en-US" sz="1600" dirty="0"/>
          </a:p>
          <a:p>
            <a:endParaRPr lang="en-US" sz="1600" dirty="0"/>
          </a:p>
        </p:txBody>
      </p:sp>
      <p:pic>
        <p:nvPicPr>
          <p:cNvPr id="4" name="Picture 3"/>
          <p:cNvPicPr/>
          <p:nvPr/>
        </p:nvPicPr>
        <p:blipFill>
          <a:blip r:embed="rId2"/>
          <a:stretch>
            <a:fillRect/>
          </a:stretch>
        </p:blipFill>
        <p:spPr>
          <a:xfrm>
            <a:off x="457200" y="2800350"/>
            <a:ext cx="8382000" cy="2057400"/>
          </a:xfrm>
          <a:prstGeom prst="rect">
            <a:avLst/>
          </a:prstGeom>
          <a:ln>
            <a:noFill/>
          </a:ln>
        </p:spPr>
      </p:pic>
    </p:spTree>
    <p:extLst>
      <p:ext uri="{BB962C8B-B14F-4D97-AF65-F5344CB8AC3E}">
        <p14:creationId xmlns:p14="http://schemas.microsoft.com/office/powerpoint/2010/main" xmlns="" val="172499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lnSpc>
                <a:spcPct val="100000"/>
              </a:lnSpc>
            </a:pPr>
            <a:r>
              <a:rPr lang="en-US" sz="1600" b="1" u="sng" dirty="0">
                <a:solidFill>
                  <a:srgbClr val="000000"/>
                </a:solidFill>
              </a:rPr>
              <a:t>Return Stock</a:t>
            </a:r>
            <a:r>
              <a:rPr lang="en-US" sz="1600" b="1" dirty="0">
                <a:solidFill>
                  <a:srgbClr val="000000"/>
                </a:solidFill>
              </a:rPr>
              <a:t>:</a:t>
            </a:r>
            <a:endParaRPr lang="en-US" sz="1600" dirty="0"/>
          </a:p>
          <a:p>
            <a:pPr lvl="1">
              <a:buSzPct val="80000"/>
              <a:buFont typeface="Corbel"/>
              <a:buChar char="–"/>
            </a:pPr>
            <a:r>
              <a:rPr lang="en-US" sz="1600" dirty="0">
                <a:solidFill>
                  <a:srgbClr val="000000"/>
                </a:solidFill>
              </a:rPr>
              <a:t>The retail pharmacy user can return drugs to the stockiest either fully or partially under selected invoice.</a:t>
            </a:r>
            <a:endParaRPr lang="en-US" sz="1600" dirty="0"/>
          </a:p>
          <a:p>
            <a:pPr lvl="1">
              <a:buSzPct val="80000"/>
              <a:buFont typeface="Corbel"/>
              <a:buChar char="–"/>
            </a:pPr>
            <a:r>
              <a:rPr lang="en-US" sz="1600" dirty="0">
                <a:solidFill>
                  <a:srgbClr val="000000"/>
                </a:solidFill>
              </a:rPr>
              <a:t>Returned stock can either be damaged or not moveable drugs.</a:t>
            </a:r>
            <a:endParaRPr lang="en-US" sz="1600" dirty="0"/>
          </a:p>
          <a:p>
            <a:endParaRPr lang="en-US" sz="2000" dirty="0"/>
          </a:p>
        </p:txBody>
      </p:sp>
      <p:pic>
        <p:nvPicPr>
          <p:cNvPr id="4" name="Picture 3"/>
          <p:cNvPicPr/>
          <p:nvPr/>
        </p:nvPicPr>
        <p:blipFill>
          <a:blip r:embed="rId2"/>
          <a:stretch>
            <a:fillRect/>
          </a:stretch>
        </p:blipFill>
        <p:spPr>
          <a:xfrm>
            <a:off x="609600" y="2266950"/>
            <a:ext cx="8305800" cy="2472927"/>
          </a:xfrm>
          <a:prstGeom prst="rect">
            <a:avLst/>
          </a:prstGeom>
          <a:ln>
            <a:noFill/>
          </a:ln>
        </p:spPr>
      </p:pic>
    </p:spTree>
    <p:extLst>
      <p:ext uri="{BB962C8B-B14F-4D97-AF65-F5344CB8AC3E}">
        <p14:creationId xmlns:p14="http://schemas.microsoft.com/office/powerpoint/2010/main" xmlns="" val="175605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HIMS</a:t>
            </a:r>
          </a:p>
        </p:txBody>
      </p:sp>
      <p:sp>
        <p:nvSpPr>
          <p:cNvPr id="3" name="Content Placeholder 2"/>
          <p:cNvSpPr>
            <a:spLocks noGrp="1"/>
          </p:cNvSpPr>
          <p:nvPr>
            <p:ph idx="1"/>
          </p:nvPr>
        </p:nvSpPr>
        <p:spPr/>
        <p:txBody>
          <a:bodyPr>
            <a:normAutofit/>
          </a:bodyPr>
          <a:lstStyle/>
          <a:p>
            <a:pPr lvl="1">
              <a:buSzPct val="80000"/>
              <a:buFont typeface="Corbel"/>
              <a:buChar char="–"/>
            </a:pPr>
            <a:r>
              <a:rPr lang="en-US" sz="1600" dirty="0">
                <a:solidFill>
                  <a:srgbClr val="000000"/>
                </a:solidFill>
              </a:rPr>
              <a:t>This application covers end to end functionality of small to large hospital</a:t>
            </a:r>
          </a:p>
          <a:p>
            <a:pPr lvl="1">
              <a:buSzPct val="80000"/>
              <a:buFont typeface="Corbel"/>
              <a:buChar char="–"/>
            </a:pPr>
            <a:r>
              <a:rPr lang="en-US" sz="1600" dirty="0">
                <a:solidFill>
                  <a:srgbClr val="000000"/>
                </a:solidFill>
              </a:rPr>
              <a:t> The modules covered in this application are</a:t>
            </a:r>
          </a:p>
          <a:p>
            <a:pPr lvl="2">
              <a:buSzPct val="90000"/>
            </a:pPr>
            <a:r>
              <a:rPr lang="en-US" sz="1600" dirty="0">
                <a:solidFill>
                  <a:srgbClr val="000000"/>
                </a:solidFill>
              </a:rPr>
              <a:t>Out Patient</a:t>
            </a:r>
          </a:p>
          <a:p>
            <a:pPr lvl="2">
              <a:buSzPct val="90000"/>
            </a:pPr>
            <a:r>
              <a:rPr lang="en-US" sz="1600" dirty="0">
                <a:solidFill>
                  <a:srgbClr val="000000"/>
                </a:solidFill>
              </a:rPr>
              <a:t>Pharmacy</a:t>
            </a:r>
          </a:p>
          <a:p>
            <a:pPr lvl="2">
              <a:buSzPct val="90000"/>
            </a:pPr>
            <a:r>
              <a:rPr lang="en-US" sz="1600" dirty="0">
                <a:solidFill>
                  <a:srgbClr val="000000"/>
                </a:solidFill>
              </a:rPr>
              <a:t>Lab</a:t>
            </a:r>
          </a:p>
          <a:p>
            <a:pPr lvl="2">
              <a:buSzPct val="90000"/>
            </a:pPr>
            <a:r>
              <a:rPr lang="en-US" sz="1600" dirty="0">
                <a:solidFill>
                  <a:srgbClr val="000000"/>
                </a:solidFill>
              </a:rPr>
              <a:t>In-Patient</a:t>
            </a:r>
          </a:p>
          <a:p>
            <a:pPr lvl="2">
              <a:buSzPct val="90000"/>
            </a:pPr>
            <a:r>
              <a:rPr lang="en-US" sz="1600" dirty="0">
                <a:solidFill>
                  <a:srgbClr val="000000"/>
                </a:solidFill>
              </a:rPr>
              <a:t>Nursing</a:t>
            </a:r>
          </a:p>
          <a:p>
            <a:pPr lvl="2">
              <a:buSzPct val="90000"/>
            </a:pPr>
            <a:r>
              <a:rPr lang="en-US" sz="1600" dirty="0">
                <a:solidFill>
                  <a:srgbClr val="000000"/>
                </a:solidFill>
              </a:rPr>
              <a:t>Operation Theater Management </a:t>
            </a:r>
            <a:endParaRPr lang="en-US" sz="1600" dirty="0"/>
          </a:p>
          <a:p>
            <a:pPr>
              <a:lnSpc>
                <a:spcPct val="100000"/>
              </a:lnSpc>
            </a:pPr>
            <a:endParaRPr lang="en-US" sz="2000" dirty="0"/>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lnSpc>
                <a:spcPct val="100000"/>
              </a:lnSpc>
            </a:pPr>
            <a:r>
              <a:rPr lang="en-US" sz="1600" b="1" u="sng" dirty="0">
                <a:solidFill>
                  <a:srgbClr val="000000"/>
                </a:solidFill>
              </a:rPr>
              <a:t>Pharmacy Sales</a:t>
            </a:r>
            <a:r>
              <a:rPr lang="en-US" sz="1600" b="1" dirty="0">
                <a:solidFill>
                  <a:srgbClr val="000000"/>
                </a:solidFill>
              </a:rPr>
              <a:t>:</a:t>
            </a:r>
            <a:endParaRPr lang="en-US" sz="1600" dirty="0"/>
          </a:p>
          <a:p>
            <a:pPr marL="0" indent="0">
              <a:lnSpc>
                <a:spcPct val="100000"/>
              </a:lnSpc>
              <a:buNone/>
            </a:pPr>
            <a:r>
              <a:rPr lang="en-US" sz="1600" b="1" dirty="0">
                <a:solidFill>
                  <a:srgbClr val="000000"/>
                </a:solidFill>
              </a:rPr>
              <a:t>       </a:t>
            </a:r>
            <a:r>
              <a:rPr lang="en-US" sz="1600" dirty="0">
                <a:solidFill>
                  <a:srgbClr val="000000"/>
                </a:solidFill>
              </a:rPr>
              <a:t>- The retail sale details along with the details of the patient can be captured.</a:t>
            </a:r>
            <a:endParaRPr lang="en-US" sz="1600" dirty="0"/>
          </a:p>
          <a:p>
            <a:pPr marL="0" indent="0">
              <a:lnSpc>
                <a:spcPct val="100000"/>
              </a:lnSpc>
              <a:buNone/>
            </a:pPr>
            <a:r>
              <a:rPr lang="en-US" sz="1600" dirty="0">
                <a:solidFill>
                  <a:srgbClr val="000000"/>
                </a:solidFill>
              </a:rPr>
              <a:t>       - The details of retail sales for a selected time period can be viewed.</a:t>
            </a:r>
            <a:endParaRPr lang="en-US" sz="1600" dirty="0"/>
          </a:p>
        </p:txBody>
      </p:sp>
      <p:pic>
        <p:nvPicPr>
          <p:cNvPr id="4" name="Picture 3"/>
          <p:cNvPicPr/>
          <p:nvPr/>
        </p:nvPicPr>
        <p:blipFill>
          <a:blip r:embed="rId2"/>
          <a:stretch>
            <a:fillRect/>
          </a:stretch>
        </p:blipFill>
        <p:spPr>
          <a:xfrm>
            <a:off x="304800" y="1657350"/>
            <a:ext cx="8610600" cy="3124200"/>
          </a:xfrm>
          <a:prstGeom prst="rect">
            <a:avLst/>
          </a:prstGeom>
          <a:ln>
            <a:noFill/>
          </a:ln>
        </p:spPr>
      </p:pic>
    </p:spTree>
    <p:extLst>
      <p:ext uri="{BB962C8B-B14F-4D97-AF65-F5344CB8AC3E}">
        <p14:creationId xmlns:p14="http://schemas.microsoft.com/office/powerpoint/2010/main" xmlns="" val="2311023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080272"/>
          </a:xfrm>
        </p:spPr>
        <p:txBody>
          <a:bodyPr>
            <a:normAutofit/>
          </a:bodyPr>
          <a:lstStyle/>
          <a:p>
            <a:pPr>
              <a:lnSpc>
                <a:spcPct val="100000"/>
              </a:lnSpc>
            </a:pPr>
            <a:r>
              <a:rPr lang="en-US" sz="1600" b="1" u="sng" dirty="0">
                <a:solidFill>
                  <a:srgbClr val="000000"/>
                </a:solidFill>
              </a:rPr>
              <a:t>Sales Return</a:t>
            </a:r>
            <a:r>
              <a:rPr lang="en-US" sz="1600" b="1" dirty="0">
                <a:solidFill>
                  <a:srgbClr val="000000"/>
                </a:solidFill>
              </a:rPr>
              <a:t>:</a:t>
            </a:r>
            <a:endParaRPr lang="en-US" sz="1600" dirty="0"/>
          </a:p>
          <a:p>
            <a:pPr marL="0" indent="0">
              <a:lnSpc>
                <a:spcPct val="100000"/>
              </a:lnSpc>
              <a:buNone/>
            </a:pPr>
            <a:r>
              <a:rPr lang="en-US" sz="1600" dirty="0">
                <a:solidFill>
                  <a:srgbClr val="000000"/>
                </a:solidFill>
              </a:rPr>
              <a:t>      - The details of the returned medicines by a patient can be captured </a:t>
            </a:r>
            <a:endParaRPr lang="en-US" sz="1600" dirty="0"/>
          </a:p>
          <a:p>
            <a:pPr marL="0" indent="0">
              <a:lnSpc>
                <a:spcPct val="100000"/>
              </a:lnSpc>
              <a:buNone/>
            </a:pPr>
            <a:r>
              <a:rPr lang="en-US" sz="1600" dirty="0">
                <a:solidFill>
                  <a:srgbClr val="000000"/>
                </a:solidFill>
              </a:rPr>
              <a:t>      - The list of returned medicines along with other details  can be viewed</a:t>
            </a:r>
            <a:endParaRPr lang="en-US" sz="1600" dirty="0"/>
          </a:p>
          <a:p>
            <a:endParaRPr lang="en-US" sz="1600" dirty="0"/>
          </a:p>
        </p:txBody>
      </p:sp>
      <p:pic>
        <p:nvPicPr>
          <p:cNvPr id="4" name="Picture 3"/>
          <p:cNvPicPr/>
          <p:nvPr/>
        </p:nvPicPr>
        <p:blipFill>
          <a:blip r:embed="rId2"/>
          <a:stretch>
            <a:fillRect/>
          </a:stretch>
        </p:blipFill>
        <p:spPr>
          <a:xfrm>
            <a:off x="685800" y="1657350"/>
            <a:ext cx="8001000" cy="3124200"/>
          </a:xfrm>
          <a:prstGeom prst="rect">
            <a:avLst/>
          </a:prstGeom>
          <a:ln>
            <a:noFill/>
          </a:ln>
        </p:spPr>
      </p:pic>
    </p:spTree>
    <p:extLst>
      <p:ext uri="{BB962C8B-B14F-4D97-AF65-F5344CB8AC3E}">
        <p14:creationId xmlns:p14="http://schemas.microsoft.com/office/powerpoint/2010/main" xmlns="" val="104323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marL="0" indent="0">
              <a:buSzPct val="80000"/>
              <a:buNone/>
            </a:pPr>
            <a:r>
              <a:rPr lang="en-US" sz="1600" b="1" dirty="0">
                <a:solidFill>
                  <a:srgbClr val="000000"/>
                </a:solidFill>
              </a:rPr>
              <a:t>       </a:t>
            </a:r>
            <a:r>
              <a:rPr lang="en-US" sz="1600" b="1" u="sng" dirty="0">
                <a:solidFill>
                  <a:srgbClr val="000000"/>
                </a:solidFill>
              </a:rPr>
              <a:t>Reports:</a:t>
            </a:r>
            <a:endParaRPr lang="en-US" sz="1600" u="sng" dirty="0"/>
          </a:p>
          <a:p>
            <a:pPr lvl="1">
              <a:buSzPct val="80000"/>
              <a:buFont typeface="Corbel"/>
              <a:buChar char="–"/>
            </a:pPr>
            <a:r>
              <a:rPr lang="en-US" sz="1600" dirty="0">
                <a:solidFill>
                  <a:srgbClr val="000000"/>
                </a:solidFill>
              </a:rPr>
              <a:t>Our application covers various kinds of reports and some of them are as follows:</a:t>
            </a:r>
            <a:endParaRPr lang="en-US" sz="1600" dirty="0"/>
          </a:p>
          <a:p>
            <a:pPr lvl="2">
              <a:buSzPct val="80000"/>
              <a:buFont typeface="Arial"/>
              <a:buChar char="•"/>
            </a:pPr>
            <a:r>
              <a:rPr lang="en-US" sz="1600" b="1" dirty="0">
                <a:solidFill>
                  <a:srgbClr val="000000"/>
                </a:solidFill>
              </a:rPr>
              <a:t>Sales Report</a:t>
            </a:r>
            <a:r>
              <a:rPr lang="en-US" sz="1600" dirty="0">
                <a:solidFill>
                  <a:srgbClr val="000000"/>
                </a:solidFill>
              </a:rPr>
              <a:t>: Summary and detailed description of sales for a selected referral/Doctor and for a selected time period.</a:t>
            </a:r>
            <a:endParaRPr lang="en-US" sz="1600" dirty="0"/>
          </a:p>
          <a:p>
            <a:pPr lvl="2">
              <a:buSzPct val="80000"/>
              <a:buFont typeface="Arial"/>
              <a:buChar char="•"/>
            </a:pPr>
            <a:r>
              <a:rPr lang="en-US" sz="1600" b="1" dirty="0">
                <a:solidFill>
                  <a:srgbClr val="000000"/>
                </a:solidFill>
              </a:rPr>
              <a:t>Purchase Report</a:t>
            </a:r>
            <a:r>
              <a:rPr lang="en-US" sz="1600" dirty="0">
                <a:solidFill>
                  <a:srgbClr val="000000"/>
                </a:solidFill>
              </a:rPr>
              <a:t>: Summary and detailed description of the purchases for a selected time period.</a:t>
            </a:r>
            <a:endParaRPr lang="en-US" sz="1600" dirty="0"/>
          </a:p>
          <a:p>
            <a:pPr lvl="2">
              <a:buSzPct val="80000"/>
              <a:buFont typeface="Arial"/>
              <a:buChar char="•"/>
            </a:pPr>
            <a:r>
              <a:rPr lang="en-US" sz="1600" b="1" dirty="0">
                <a:solidFill>
                  <a:srgbClr val="000000"/>
                </a:solidFill>
              </a:rPr>
              <a:t>Stock and Sales Report</a:t>
            </a:r>
            <a:r>
              <a:rPr lang="en-US" sz="1600" dirty="0">
                <a:solidFill>
                  <a:srgbClr val="000000"/>
                </a:solidFill>
              </a:rPr>
              <a:t>: Drug wise purchased quantity/value, sales quantity/value, stock and ‘Value of stock on hand’ are populated in this report</a:t>
            </a:r>
            <a:endParaRPr lang="en-US" sz="1600" dirty="0"/>
          </a:p>
          <a:p>
            <a:pPr lvl="2">
              <a:buSzPct val="80000"/>
              <a:buFont typeface="Arial"/>
              <a:buChar char="•"/>
            </a:pPr>
            <a:r>
              <a:rPr lang="en-US" sz="1600" b="1" dirty="0">
                <a:solidFill>
                  <a:srgbClr val="000000"/>
                </a:solidFill>
              </a:rPr>
              <a:t>Expiry Drugs Report</a:t>
            </a:r>
            <a:r>
              <a:rPr lang="en-US" sz="1600" dirty="0">
                <a:solidFill>
                  <a:srgbClr val="000000"/>
                </a:solidFill>
              </a:rPr>
              <a:t>: Details  of expired drugs are generated in this report.</a:t>
            </a:r>
            <a:endParaRPr lang="en-US" sz="1600" dirty="0"/>
          </a:p>
          <a:p>
            <a:pPr lvl="2">
              <a:buSzPct val="80000"/>
              <a:buFont typeface="Arial"/>
              <a:buChar char="•"/>
            </a:pPr>
            <a:r>
              <a:rPr lang="en-US" sz="1600" b="1" dirty="0">
                <a:solidFill>
                  <a:srgbClr val="000000"/>
                </a:solidFill>
              </a:rPr>
              <a:t>Re-order Report</a:t>
            </a:r>
            <a:r>
              <a:rPr lang="en-US" sz="1600" dirty="0">
                <a:solidFill>
                  <a:srgbClr val="000000"/>
                </a:solidFill>
              </a:rPr>
              <a:t>: The list of drugs whose quantity is below the threshold limit are displayed so as to be re-ordered</a:t>
            </a:r>
            <a:endParaRPr lang="en-US" sz="1600" dirty="0"/>
          </a:p>
          <a:p>
            <a:pPr lvl="1">
              <a:buSzPct val="80000"/>
              <a:buFont typeface="Corbel"/>
              <a:buChar char="–"/>
            </a:pPr>
            <a:r>
              <a:rPr lang="en-US" sz="1600" dirty="0">
                <a:solidFill>
                  <a:srgbClr val="000000"/>
                </a:solidFill>
              </a:rPr>
              <a:t>All reports have options to ‘Export to Excel’ and ‘Export to Pdf’</a:t>
            </a:r>
            <a:endParaRPr lang="en-US" sz="1600" dirty="0"/>
          </a:p>
          <a:p>
            <a:endParaRPr lang="en-US" sz="2000" dirty="0"/>
          </a:p>
        </p:txBody>
      </p:sp>
    </p:spTree>
    <p:extLst>
      <p:ext uri="{BB962C8B-B14F-4D97-AF65-F5344CB8AC3E}">
        <p14:creationId xmlns:p14="http://schemas.microsoft.com/office/powerpoint/2010/main" xmlns="" val="149664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Reports</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304800" y="590552"/>
            <a:ext cx="8610600" cy="4114798"/>
          </a:xfrm>
          <a:prstGeom prst="rect">
            <a:avLst/>
          </a:prstGeom>
          <a:ln>
            <a:noFill/>
          </a:ln>
        </p:spPr>
      </p:pic>
    </p:spTree>
    <p:extLst>
      <p:ext uri="{BB962C8B-B14F-4D97-AF65-F5344CB8AC3E}">
        <p14:creationId xmlns:p14="http://schemas.microsoft.com/office/powerpoint/2010/main" xmlns="" val="4163548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Reports</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381000" y="590550"/>
            <a:ext cx="8382000" cy="4114799"/>
          </a:xfrm>
          <a:prstGeom prst="rect">
            <a:avLst/>
          </a:prstGeom>
          <a:ln>
            <a:noFill/>
          </a:ln>
        </p:spPr>
      </p:pic>
    </p:spTree>
    <p:extLst>
      <p:ext uri="{BB962C8B-B14F-4D97-AF65-F5344CB8AC3E}">
        <p14:creationId xmlns:p14="http://schemas.microsoft.com/office/powerpoint/2010/main" xmlns="" val="305116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Medical Lab</a:t>
            </a:r>
            <a:endParaRPr lang="en-IN" b="1" dirty="0"/>
          </a:p>
          <a:p>
            <a:endParaRPr lang="en-US" dirty="0"/>
          </a:p>
        </p:txBody>
      </p:sp>
    </p:spTree>
    <p:extLst>
      <p:ext uri="{BB962C8B-B14F-4D97-AF65-F5344CB8AC3E}">
        <p14:creationId xmlns:p14="http://schemas.microsoft.com/office/powerpoint/2010/main" xmlns="" val="2134683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Medical lab</a:t>
            </a:r>
            <a:r>
              <a:rPr lang="en-IN" dirty="0">
                <a:solidFill>
                  <a:srgbClr val="000000"/>
                </a:solidFill>
              </a:rPr>
              <a:t/>
            </a:r>
            <a:br>
              <a:rPr lang="en-IN" dirty="0">
                <a:solidFill>
                  <a:srgbClr val="000000"/>
                </a:solidFill>
              </a:rPr>
            </a:br>
            <a:endParaRPr lang="en-US" dirty="0"/>
          </a:p>
        </p:txBody>
      </p:sp>
      <p:sp>
        <p:nvSpPr>
          <p:cNvPr id="3" name="Content Placeholder 2"/>
          <p:cNvSpPr>
            <a:spLocks noGrp="1"/>
          </p:cNvSpPr>
          <p:nvPr>
            <p:ph idx="1"/>
          </p:nvPr>
        </p:nvSpPr>
        <p:spPr/>
        <p:txBody>
          <a:bodyPr>
            <a:normAutofit/>
          </a:bodyPr>
          <a:lstStyle/>
          <a:p>
            <a:pPr lvl="1">
              <a:buSzPct val="80000"/>
              <a:buFont typeface="Corbel"/>
              <a:buChar char="–"/>
            </a:pPr>
            <a:r>
              <a:rPr lang="en-US" sz="1600" dirty="0">
                <a:solidFill>
                  <a:srgbClr val="000000"/>
                </a:solidFill>
              </a:rPr>
              <a:t>We have two flavors of lab application, one for basic lab for small labs covering basic tests and one for advanced lab covering advanced tests. </a:t>
            </a:r>
            <a:endParaRPr lang="en-US" sz="1600" dirty="0"/>
          </a:p>
          <a:p>
            <a:pPr lvl="1">
              <a:buSzPct val="80000"/>
              <a:buFont typeface="Corbel"/>
              <a:buChar char="–"/>
            </a:pPr>
            <a:r>
              <a:rPr lang="en-US" sz="1600" dirty="0">
                <a:solidFill>
                  <a:srgbClr val="000000"/>
                </a:solidFill>
              </a:rPr>
              <a:t>Our lab application covers functionality for independent lab as well as lab associated with a hospital with functionality to associate lab results with patient record which is helpful to maintain a record of the patient’s lab results for necessary retrieval any time.</a:t>
            </a:r>
            <a:endParaRPr lang="en-US" sz="1600" dirty="0"/>
          </a:p>
          <a:p>
            <a:pPr lvl="1">
              <a:buSzPct val="80000"/>
              <a:buFont typeface="Corbel"/>
              <a:buChar char="–"/>
            </a:pPr>
            <a:r>
              <a:rPr lang="en-US" sz="1600" dirty="0">
                <a:solidFill>
                  <a:srgbClr val="000000"/>
                </a:solidFill>
              </a:rPr>
              <a:t>Our lab application covers end to end functionality from patient registration to completion of tests including lab billing, storage of lab test results etc., </a:t>
            </a:r>
            <a:endParaRPr lang="en-US" sz="1600" dirty="0"/>
          </a:p>
          <a:p>
            <a:pPr lvl="1">
              <a:buSzPct val="80000"/>
              <a:buFont typeface="Corbel"/>
              <a:buChar char="–"/>
            </a:pPr>
            <a:r>
              <a:rPr lang="en-US" sz="1600" dirty="0">
                <a:solidFill>
                  <a:srgbClr val="000000"/>
                </a:solidFill>
              </a:rPr>
              <a:t>Our lab application covers various reports encompassing patient lab report history, referral doctor wise reports, Billing details reports etc.,</a:t>
            </a:r>
            <a:endParaRPr lang="en-US" sz="1600" dirty="0"/>
          </a:p>
          <a:p>
            <a:endParaRPr lang="en-US" sz="2000" dirty="0"/>
          </a:p>
        </p:txBody>
      </p:sp>
    </p:spTree>
    <p:extLst>
      <p:ext uri="{BB962C8B-B14F-4D97-AF65-F5344CB8AC3E}">
        <p14:creationId xmlns:p14="http://schemas.microsoft.com/office/powerpoint/2010/main" xmlns="" val="228282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marL="0" indent="0" algn="ctr">
              <a:buNone/>
            </a:pPr>
            <a:endParaRPr lang="en-IN" b="1" dirty="0">
              <a:solidFill>
                <a:srgbClr val="373545"/>
              </a:solidFill>
            </a:endParaRPr>
          </a:p>
          <a:p>
            <a:pPr marL="0" indent="0" algn="ctr">
              <a:buNone/>
            </a:pPr>
            <a:r>
              <a:rPr lang="en-IN" b="1" dirty="0">
                <a:solidFill>
                  <a:srgbClr val="373545"/>
                </a:solidFill>
              </a:rPr>
              <a:t>Lab Screen Flow</a:t>
            </a:r>
            <a:endParaRPr lang="en-IN" b="1" dirty="0"/>
          </a:p>
          <a:p>
            <a:endParaRPr lang="en-US" dirty="0"/>
          </a:p>
        </p:txBody>
      </p:sp>
    </p:spTree>
    <p:extLst>
      <p:ext uri="{BB962C8B-B14F-4D97-AF65-F5344CB8AC3E}">
        <p14:creationId xmlns:p14="http://schemas.microsoft.com/office/powerpoint/2010/main" xmlns="" val="261697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Lab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Autofit/>
          </a:bodyPr>
          <a:lstStyle/>
          <a:p>
            <a:pPr>
              <a:buSzPct val="80000"/>
              <a:buFont typeface="Arial"/>
              <a:buChar char="•"/>
            </a:pPr>
            <a:r>
              <a:rPr lang="en-US" sz="1200" b="1" dirty="0">
                <a:solidFill>
                  <a:srgbClr val="000000"/>
                </a:solidFill>
              </a:rPr>
              <a:t>Initial Setup:</a:t>
            </a:r>
            <a:endParaRPr lang="en-US" sz="1200" dirty="0"/>
          </a:p>
          <a:p>
            <a:pPr lvl="1">
              <a:buSzPct val="80000"/>
              <a:buFont typeface="Corbel"/>
              <a:buChar char="–"/>
            </a:pPr>
            <a:r>
              <a:rPr lang="en-US" sz="1200" b="1" dirty="0">
                <a:solidFill>
                  <a:srgbClr val="000000"/>
                </a:solidFill>
              </a:rPr>
              <a:t>The following entities can be set up through </a:t>
            </a:r>
            <a:r>
              <a:rPr lang="en-US" sz="1200" b="1" dirty="0" err="1">
                <a:solidFill>
                  <a:srgbClr val="000000"/>
                </a:solidFill>
              </a:rPr>
              <a:t>Atri’s</a:t>
            </a:r>
            <a:r>
              <a:rPr lang="en-US" sz="1200" b="1" dirty="0">
                <a:solidFill>
                  <a:srgbClr val="000000"/>
                </a:solidFill>
              </a:rPr>
              <a:t> Lab application</a:t>
            </a:r>
            <a:endParaRPr lang="en-US" sz="1200" dirty="0"/>
          </a:p>
          <a:p>
            <a:pPr lvl="2">
              <a:buSzPct val="80000"/>
              <a:buFont typeface="Arial"/>
              <a:buChar char="•"/>
            </a:pPr>
            <a:r>
              <a:rPr lang="en-US" sz="1200" b="1" dirty="0">
                <a:solidFill>
                  <a:srgbClr val="000000"/>
                </a:solidFill>
              </a:rPr>
              <a:t>Department</a:t>
            </a:r>
            <a:r>
              <a:rPr lang="en-US" sz="1200" dirty="0">
                <a:solidFill>
                  <a:srgbClr val="000000"/>
                </a:solidFill>
              </a:rPr>
              <a:t> </a:t>
            </a:r>
            <a:r>
              <a:rPr lang="en-US" sz="1200" b="1" dirty="0">
                <a:solidFill>
                  <a:srgbClr val="000000"/>
                </a:solidFill>
              </a:rPr>
              <a:t>:</a:t>
            </a:r>
            <a:r>
              <a:rPr lang="en-US" sz="1200" dirty="0">
                <a:solidFill>
                  <a:srgbClr val="000000"/>
                </a:solidFill>
              </a:rPr>
              <a:t> Internal departments can be added, viewed and edited like Laboratory, X-ray, Radiology etc.,</a:t>
            </a:r>
            <a:endParaRPr lang="en-US" sz="1200" dirty="0"/>
          </a:p>
          <a:p>
            <a:pPr lvl="2">
              <a:buSzPct val="80000"/>
              <a:buFont typeface="Arial"/>
              <a:buChar char="•"/>
            </a:pPr>
            <a:r>
              <a:rPr lang="en-US" sz="1200" b="1" dirty="0">
                <a:solidFill>
                  <a:srgbClr val="000000"/>
                </a:solidFill>
              </a:rPr>
              <a:t>Service Group :</a:t>
            </a:r>
            <a:r>
              <a:rPr lang="en-US" sz="1200" dirty="0">
                <a:solidFill>
                  <a:srgbClr val="000000"/>
                </a:solidFill>
              </a:rPr>
              <a:t> Service groups can be added for multiple investigations. User can view and update. </a:t>
            </a:r>
            <a:endParaRPr lang="en-US" sz="1200" dirty="0"/>
          </a:p>
          <a:p>
            <a:pPr lvl="2">
              <a:buSzPct val="80000"/>
              <a:buFont typeface="Arial"/>
              <a:buChar char="•"/>
            </a:pPr>
            <a:r>
              <a:rPr lang="en-US" sz="1200" b="1" dirty="0">
                <a:solidFill>
                  <a:srgbClr val="000000"/>
                </a:solidFill>
              </a:rPr>
              <a:t>Vacutainer :</a:t>
            </a:r>
            <a:r>
              <a:rPr lang="en-US" sz="1200" dirty="0">
                <a:solidFill>
                  <a:srgbClr val="000000"/>
                </a:solidFill>
              </a:rPr>
              <a:t> User can add, view and update containers to collect samples.</a:t>
            </a:r>
            <a:endParaRPr lang="en-US" sz="1200" dirty="0"/>
          </a:p>
          <a:p>
            <a:pPr lvl="2">
              <a:buSzPct val="80000"/>
              <a:buFont typeface="Arial"/>
              <a:buChar char="•"/>
            </a:pPr>
            <a:r>
              <a:rPr lang="en-US" sz="1200" b="1" dirty="0">
                <a:solidFill>
                  <a:srgbClr val="000000"/>
                </a:solidFill>
              </a:rPr>
              <a:t>Specimen :</a:t>
            </a:r>
            <a:r>
              <a:rPr lang="en-US" sz="1200" dirty="0">
                <a:solidFill>
                  <a:srgbClr val="000000"/>
                </a:solidFill>
              </a:rPr>
              <a:t> User can add, view and update samples like Blood, Urine, Sputum etc., </a:t>
            </a:r>
            <a:endParaRPr lang="en-US" sz="1200" dirty="0"/>
          </a:p>
          <a:p>
            <a:pPr lvl="2">
              <a:buSzPct val="80000"/>
              <a:buFont typeface="Arial"/>
              <a:buChar char="•"/>
            </a:pPr>
            <a:r>
              <a:rPr lang="en-US" sz="1200" b="1" dirty="0">
                <a:solidFill>
                  <a:srgbClr val="000000"/>
                </a:solidFill>
              </a:rPr>
              <a:t>Investigation :</a:t>
            </a:r>
            <a:r>
              <a:rPr lang="en-US" sz="1200" dirty="0">
                <a:solidFill>
                  <a:srgbClr val="000000"/>
                </a:solidFill>
              </a:rPr>
              <a:t> Investigations can be added by mapping all above i.e., department, service group, vacutainer and specimen. And user can view and update existed list of Investigations.</a:t>
            </a:r>
            <a:endParaRPr lang="en-US" sz="1200" dirty="0"/>
          </a:p>
          <a:p>
            <a:pPr lvl="2">
              <a:buSzPct val="80000"/>
              <a:buFont typeface="Arial"/>
              <a:buChar char="•"/>
            </a:pPr>
            <a:r>
              <a:rPr lang="en-US" sz="1200" b="1" dirty="0">
                <a:solidFill>
                  <a:srgbClr val="000000"/>
                </a:solidFill>
              </a:rPr>
              <a:t>Investigation Parameter: </a:t>
            </a:r>
            <a:r>
              <a:rPr lang="en-US" sz="1200" dirty="0">
                <a:solidFill>
                  <a:srgbClr val="000000"/>
                </a:solidFill>
              </a:rPr>
              <a:t>Individual parameters are mapped to respective investigation.</a:t>
            </a:r>
            <a:endParaRPr lang="en-US" sz="1200" dirty="0"/>
          </a:p>
          <a:p>
            <a:pPr lvl="2">
              <a:buSzPct val="80000"/>
              <a:buFont typeface="Arial"/>
              <a:buChar char="•"/>
            </a:pPr>
            <a:r>
              <a:rPr lang="en-US" sz="1200" b="1" dirty="0">
                <a:solidFill>
                  <a:srgbClr val="000000"/>
                </a:solidFill>
              </a:rPr>
              <a:t>Package: </a:t>
            </a:r>
            <a:r>
              <a:rPr lang="en-US" sz="1200" dirty="0">
                <a:solidFill>
                  <a:srgbClr val="000000"/>
                </a:solidFill>
              </a:rPr>
              <a:t>Mapping of multiple service groups to respective investigations.</a:t>
            </a:r>
            <a:endParaRPr lang="en-US" sz="1200" dirty="0"/>
          </a:p>
          <a:p>
            <a:endParaRPr lang="en-US" sz="2000" dirty="0"/>
          </a:p>
        </p:txBody>
      </p:sp>
      <p:pic>
        <p:nvPicPr>
          <p:cNvPr id="4" name="Picture 3"/>
          <p:cNvPicPr/>
          <p:nvPr/>
        </p:nvPicPr>
        <p:blipFill>
          <a:blip r:embed="rId2"/>
          <a:stretch>
            <a:fillRect/>
          </a:stretch>
        </p:blipFill>
        <p:spPr>
          <a:xfrm>
            <a:off x="533400" y="3162930"/>
            <a:ext cx="8077200" cy="1676400"/>
          </a:xfrm>
          <a:prstGeom prst="rect">
            <a:avLst/>
          </a:prstGeom>
          <a:ln>
            <a:noFill/>
          </a:ln>
        </p:spPr>
      </p:pic>
    </p:spTree>
    <p:extLst>
      <p:ext uri="{BB962C8B-B14F-4D97-AF65-F5344CB8AC3E}">
        <p14:creationId xmlns:p14="http://schemas.microsoft.com/office/powerpoint/2010/main" xmlns="" val="3164687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Lab Billing</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Font typeface="Arial"/>
              <a:buChar char="•"/>
            </a:pPr>
            <a:r>
              <a:rPr lang="en-US" sz="1600" dirty="0">
                <a:solidFill>
                  <a:srgbClr val="000000"/>
                </a:solidFill>
              </a:rPr>
              <a:t>Patient details and Lab test details are captured and the patient is billed for the identified tests.</a:t>
            </a:r>
            <a:endParaRPr lang="en-US" sz="1600" dirty="0"/>
          </a:p>
          <a:p>
            <a:pPr>
              <a:buFont typeface="Arial"/>
              <a:buChar char="•"/>
            </a:pPr>
            <a:r>
              <a:rPr lang="en-US" sz="1600" dirty="0">
                <a:solidFill>
                  <a:srgbClr val="000000"/>
                </a:solidFill>
              </a:rPr>
              <a:t>Once payment is done, status will change from pending to paid.</a:t>
            </a:r>
            <a:endParaRPr lang="en-US" sz="1600" dirty="0"/>
          </a:p>
          <a:p>
            <a:endParaRPr lang="en-US" sz="1600" dirty="0"/>
          </a:p>
        </p:txBody>
      </p:sp>
      <p:pic>
        <p:nvPicPr>
          <p:cNvPr id="4" name="Picture 3"/>
          <p:cNvPicPr/>
          <p:nvPr/>
        </p:nvPicPr>
        <p:blipFill>
          <a:blip r:embed="rId2"/>
          <a:stretch>
            <a:fillRect/>
          </a:stretch>
        </p:blipFill>
        <p:spPr>
          <a:xfrm>
            <a:off x="457200" y="1581150"/>
            <a:ext cx="8458200" cy="3276600"/>
          </a:xfrm>
          <a:prstGeom prst="rect">
            <a:avLst/>
          </a:prstGeom>
          <a:ln>
            <a:noFill/>
          </a:ln>
        </p:spPr>
      </p:pic>
    </p:spTree>
    <p:extLst>
      <p:ext uri="{BB962C8B-B14F-4D97-AF65-F5344CB8AC3E}">
        <p14:creationId xmlns:p14="http://schemas.microsoft.com/office/powerpoint/2010/main" xmlns="" val="42000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Out Patient Management</a:t>
            </a:r>
            <a:r>
              <a:rPr lang="en-IN" dirty="0">
                <a:solidFill>
                  <a:srgbClr val="000000"/>
                </a:solidFill>
              </a:rPr>
              <a:t>: </a:t>
            </a:r>
            <a:r>
              <a:rPr lang="en-IN" dirty="0"/>
              <a:t/>
            </a:r>
            <a:br>
              <a:rPr lang="en-IN" dirty="0"/>
            </a:br>
            <a:endParaRPr lang="en-US" dirty="0"/>
          </a:p>
        </p:txBody>
      </p:sp>
      <p:sp>
        <p:nvSpPr>
          <p:cNvPr id="3" name="Content Placeholder 2"/>
          <p:cNvSpPr>
            <a:spLocks noGrp="1"/>
          </p:cNvSpPr>
          <p:nvPr>
            <p:ph idx="1"/>
          </p:nvPr>
        </p:nvSpPr>
        <p:spPr/>
        <p:txBody>
          <a:bodyPr>
            <a:normAutofit/>
          </a:bodyPr>
          <a:lstStyle/>
          <a:p>
            <a:pPr>
              <a:lnSpc>
                <a:spcPct val="100000"/>
              </a:lnSpc>
            </a:pPr>
            <a:r>
              <a:rPr lang="en-US" sz="1600" dirty="0">
                <a:solidFill>
                  <a:srgbClr val="000000"/>
                </a:solidFill>
              </a:rPr>
              <a:t>This module maintains complete data of patients with high quality reports.</a:t>
            </a:r>
            <a:endParaRPr lang="en-US" sz="1600" dirty="0"/>
          </a:p>
          <a:p>
            <a:pPr>
              <a:lnSpc>
                <a:spcPct val="100000"/>
              </a:lnSpc>
            </a:pPr>
            <a:r>
              <a:rPr lang="en-US" sz="1600" dirty="0">
                <a:solidFill>
                  <a:srgbClr val="000000"/>
                </a:solidFill>
              </a:rPr>
              <a:t> This module maintains complete medical record, patient prescription with investigations and treatment details. </a:t>
            </a:r>
            <a:endParaRPr lang="en-US" sz="1600" dirty="0"/>
          </a:p>
          <a:p>
            <a:pPr>
              <a:lnSpc>
                <a:spcPct val="100000"/>
              </a:lnSpc>
            </a:pPr>
            <a:r>
              <a:rPr lang="en-US" sz="1600" dirty="0">
                <a:solidFill>
                  <a:srgbClr val="000000"/>
                </a:solidFill>
              </a:rPr>
              <a:t> Our S</a:t>
            </a:r>
            <a:r>
              <a:rPr lang="en-US" sz="1600" b="1" dirty="0">
                <a:solidFill>
                  <a:srgbClr val="000000"/>
                </a:solidFill>
              </a:rPr>
              <a:t>peech to Text feature </a:t>
            </a:r>
            <a:r>
              <a:rPr lang="en-US" sz="1600" dirty="0">
                <a:solidFill>
                  <a:srgbClr val="000000"/>
                </a:solidFill>
              </a:rPr>
              <a:t>helps doctors in documenting Doctor notes</a:t>
            </a:r>
            <a:endParaRPr lang="en-US" sz="1600" dirty="0"/>
          </a:p>
          <a:p>
            <a:pPr>
              <a:lnSpc>
                <a:spcPct val="100000"/>
              </a:lnSpc>
            </a:pPr>
            <a:r>
              <a:rPr lang="en-US" sz="1600" dirty="0">
                <a:solidFill>
                  <a:srgbClr val="000000"/>
                </a:solidFill>
              </a:rPr>
              <a:t> Our Corporate Registration feature for credit patients helps in handling Corporate Out Patients. </a:t>
            </a:r>
            <a:endParaRPr lang="en-US" sz="1600" dirty="0"/>
          </a:p>
          <a:p>
            <a:endParaRPr lang="en-US" sz="1600" dirty="0"/>
          </a:p>
        </p:txBody>
      </p:sp>
    </p:spTree>
    <p:extLst>
      <p:ext uri="{BB962C8B-B14F-4D97-AF65-F5344CB8AC3E}">
        <p14:creationId xmlns:p14="http://schemas.microsoft.com/office/powerpoint/2010/main" xmlns="" val="84289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Sample Collection</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90000"/>
            </a:pPr>
            <a:r>
              <a:rPr lang="en-US" sz="1600" dirty="0">
                <a:solidFill>
                  <a:srgbClr val="000000"/>
                </a:solidFill>
              </a:rPr>
              <a:t>Once Billing is done, the patient will go for sample collection.</a:t>
            </a:r>
            <a:endParaRPr lang="en-US" sz="1600" dirty="0"/>
          </a:p>
          <a:p>
            <a:pPr>
              <a:buSzPct val="90000"/>
            </a:pPr>
            <a:r>
              <a:rPr lang="en-US" sz="1600" dirty="0">
                <a:solidFill>
                  <a:srgbClr val="000000"/>
                </a:solidFill>
              </a:rPr>
              <a:t>The status of the sample will be updated to ‘Collected’ as soon as the sample is collected.</a:t>
            </a:r>
            <a:endParaRPr lang="en-US" sz="1600" dirty="0"/>
          </a:p>
          <a:p>
            <a:endParaRPr lang="en-US" sz="1600" dirty="0"/>
          </a:p>
        </p:txBody>
      </p:sp>
      <p:pic>
        <p:nvPicPr>
          <p:cNvPr id="4" name="Picture 3"/>
          <p:cNvPicPr/>
          <p:nvPr/>
        </p:nvPicPr>
        <p:blipFill>
          <a:blip r:embed="rId2"/>
          <a:stretch>
            <a:fillRect/>
          </a:stretch>
        </p:blipFill>
        <p:spPr>
          <a:xfrm>
            <a:off x="457200" y="1581150"/>
            <a:ext cx="8525520" cy="3234660"/>
          </a:xfrm>
          <a:prstGeom prst="rect">
            <a:avLst/>
          </a:prstGeom>
          <a:ln>
            <a:noFill/>
          </a:ln>
        </p:spPr>
      </p:pic>
    </p:spTree>
    <p:extLst>
      <p:ext uri="{BB962C8B-B14F-4D97-AF65-F5344CB8AC3E}">
        <p14:creationId xmlns:p14="http://schemas.microsoft.com/office/powerpoint/2010/main" xmlns="" val="2550652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Result entry</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r>
              <a:rPr lang="en-US" sz="1600" dirty="0">
                <a:solidFill>
                  <a:srgbClr val="000000"/>
                </a:solidFill>
              </a:rPr>
              <a:t>After tests are done, results are entered using the following screen</a:t>
            </a:r>
            <a:endParaRPr lang="en-US" sz="1600" dirty="0"/>
          </a:p>
          <a:p>
            <a:endParaRPr lang="en-US" sz="1600" dirty="0"/>
          </a:p>
        </p:txBody>
      </p:sp>
      <p:pic>
        <p:nvPicPr>
          <p:cNvPr id="4" name="Picture 3"/>
          <p:cNvPicPr/>
          <p:nvPr/>
        </p:nvPicPr>
        <p:blipFill>
          <a:blip r:embed="rId2"/>
          <a:stretch>
            <a:fillRect/>
          </a:stretch>
        </p:blipFill>
        <p:spPr>
          <a:xfrm>
            <a:off x="533400" y="1123950"/>
            <a:ext cx="8229600" cy="3615927"/>
          </a:xfrm>
          <a:prstGeom prst="rect">
            <a:avLst/>
          </a:prstGeom>
          <a:ln>
            <a:noFill/>
          </a:ln>
        </p:spPr>
      </p:pic>
    </p:spTree>
    <p:extLst>
      <p:ext uri="{BB962C8B-B14F-4D97-AF65-F5344CB8AC3E}">
        <p14:creationId xmlns:p14="http://schemas.microsoft.com/office/powerpoint/2010/main" xmlns="" val="503191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Result View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90000"/>
            </a:pPr>
            <a:r>
              <a:rPr lang="en-US" sz="1600" dirty="0" smtClean="0">
                <a:solidFill>
                  <a:srgbClr val="000000"/>
                </a:solidFill>
              </a:rPr>
              <a:t>After </a:t>
            </a:r>
            <a:r>
              <a:rPr lang="en-US" sz="1600" dirty="0">
                <a:solidFill>
                  <a:srgbClr val="000000"/>
                </a:solidFill>
              </a:rPr>
              <a:t>saving the results of investigations, user can take printout of the report.</a:t>
            </a:r>
            <a:endParaRPr lang="en-US" sz="1600" dirty="0"/>
          </a:p>
          <a:p>
            <a:endParaRPr lang="en-US" sz="1600" dirty="0"/>
          </a:p>
        </p:txBody>
      </p:sp>
      <p:pic>
        <p:nvPicPr>
          <p:cNvPr id="5" name="Picture 4"/>
          <p:cNvPicPr/>
          <p:nvPr/>
        </p:nvPicPr>
        <p:blipFill>
          <a:blip r:embed="rId2"/>
          <a:stretch>
            <a:fillRect/>
          </a:stretch>
        </p:blipFill>
        <p:spPr>
          <a:xfrm>
            <a:off x="876300" y="1504950"/>
            <a:ext cx="7391400" cy="3311128"/>
          </a:xfrm>
          <a:prstGeom prst="rect">
            <a:avLst/>
          </a:prstGeom>
          <a:ln>
            <a:noFill/>
          </a:ln>
        </p:spPr>
      </p:pic>
    </p:spTree>
    <p:extLst>
      <p:ext uri="{BB962C8B-B14F-4D97-AF65-F5344CB8AC3E}">
        <p14:creationId xmlns:p14="http://schemas.microsoft.com/office/powerpoint/2010/main" xmlns="" val="892289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Reports</a:t>
            </a:r>
          </a:p>
        </p:txBody>
      </p:sp>
      <p:sp>
        <p:nvSpPr>
          <p:cNvPr id="3" name="Content Placeholder 2"/>
          <p:cNvSpPr>
            <a:spLocks noGrp="1"/>
          </p:cNvSpPr>
          <p:nvPr>
            <p:ph idx="1"/>
          </p:nvPr>
        </p:nvSpPr>
        <p:spPr/>
        <p:txBody>
          <a:bodyPr>
            <a:normAutofit/>
          </a:bodyPr>
          <a:lstStyle/>
          <a:p>
            <a:pPr>
              <a:lnSpc>
                <a:spcPct val="100000"/>
              </a:lnSpc>
            </a:pPr>
            <a:r>
              <a:rPr lang="en-US" sz="1600" b="1" dirty="0">
                <a:solidFill>
                  <a:srgbClr val="000000"/>
                </a:solidFill>
              </a:rPr>
              <a:t>Our application covers various kinds of reports and some of them are as follows:</a:t>
            </a:r>
            <a:endParaRPr lang="en-US" sz="1600" dirty="0"/>
          </a:p>
          <a:p>
            <a:pPr>
              <a:lnSpc>
                <a:spcPct val="100000"/>
              </a:lnSpc>
            </a:pPr>
            <a:r>
              <a:rPr lang="en-US" sz="1600" b="1" dirty="0">
                <a:solidFill>
                  <a:srgbClr val="000000"/>
                </a:solidFill>
              </a:rPr>
              <a:t>Revenue Report: </a:t>
            </a:r>
            <a:r>
              <a:rPr lang="en-US" sz="1600" dirty="0">
                <a:solidFill>
                  <a:srgbClr val="000000"/>
                </a:solidFill>
              </a:rPr>
              <a:t>Displays total income for a selected time period.</a:t>
            </a:r>
            <a:endParaRPr lang="en-US" sz="1600" dirty="0"/>
          </a:p>
          <a:p>
            <a:pPr>
              <a:lnSpc>
                <a:spcPct val="100000"/>
              </a:lnSpc>
            </a:pPr>
            <a:r>
              <a:rPr lang="en-US" sz="1600" b="1" dirty="0">
                <a:solidFill>
                  <a:srgbClr val="000000"/>
                </a:solidFill>
              </a:rPr>
              <a:t>Doctor wise Report:</a:t>
            </a:r>
            <a:r>
              <a:rPr lang="en-US" sz="1600" dirty="0">
                <a:solidFill>
                  <a:srgbClr val="000000"/>
                </a:solidFill>
              </a:rPr>
              <a:t> Displays doctor wise total income  for a selected time period.</a:t>
            </a:r>
            <a:endParaRPr lang="en-US" sz="1600" dirty="0"/>
          </a:p>
          <a:p>
            <a:pPr>
              <a:lnSpc>
                <a:spcPct val="100000"/>
              </a:lnSpc>
            </a:pPr>
            <a:r>
              <a:rPr lang="en-US" sz="1600" b="1" dirty="0">
                <a:solidFill>
                  <a:srgbClr val="000000"/>
                </a:solidFill>
              </a:rPr>
              <a:t>Department wise Report:</a:t>
            </a:r>
            <a:r>
              <a:rPr lang="en-US" sz="1600" dirty="0">
                <a:solidFill>
                  <a:srgbClr val="000000"/>
                </a:solidFill>
              </a:rPr>
              <a:t> Individual department with multiple investigations  reports are listed.</a:t>
            </a:r>
            <a:endParaRPr lang="en-US" sz="1600" dirty="0"/>
          </a:p>
          <a:p>
            <a:endParaRPr lang="en-US" sz="1600" dirty="0"/>
          </a:p>
        </p:txBody>
      </p:sp>
      <p:pic>
        <p:nvPicPr>
          <p:cNvPr id="4" name="Picture 3"/>
          <p:cNvPicPr/>
          <p:nvPr/>
        </p:nvPicPr>
        <p:blipFill>
          <a:blip r:embed="rId2"/>
          <a:stretch>
            <a:fillRect/>
          </a:stretch>
        </p:blipFill>
        <p:spPr>
          <a:xfrm>
            <a:off x="549300" y="2190750"/>
            <a:ext cx="8366100" cy="2590800"/>
          </a:xfrm>
          <a:prstGeom prst="rect">
            <a:avLst/>
          </a:prstGeom>
          <a:ln>
            <a:noFill/>
          </a:ln>
        </p:spPr>
      </p:pic>
    </p:spTree>
    <p:extLst>
      <p:ext uri="{BB962C8B-B14F-4D97-AF65-F5344CB8AC3E}">
        <p14:creationId xmlns:p14="http://schemas.microsoft.com/office/powerpoint/2010/main" xmlns="" val="238530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lnSpc>
                <a:spcPct val="100000"/>
              </a:lnSpc>
            </a:pPr>
            <a:endParaRPr lang="en-IN" b="1" dirty="0">
              <a:solidFill>
                <a:srgbClr val="373545"/>
              </a:solidFill>
            </a:endParaRPr>
          </a:p>
          <a:p>
            <a:pPr algn="ctr">
              <a:lnSpc>
                <a:spcPct val="100000"/>
              </a:lnSpc>
            </a:pPr>
            <a:endParaRPr lang="en-IN" b="1" dirty="0">
              <a:solidFill>
                <a:srgbClr val="373545"/>
              </a:solidFill>
            </a:endParaRPr>
          </a:p>
          <a:p>
            <a:pPr algn="ctr">
              <a:lnSpc>
                <a:spcPct val="100000"/>
              </a:lnSpc>
            </a:pPr>
            <a:endParaRPr lang="en-IN" b="1" dirty="0">
              <a:solidFill>
                <a:srgbClr val="373545"/>
              </a:solidFill>
            </a:endParaRPr>
          </a:p>
          <a:p>
            <a:pPr marL="0" indent="0" algn="ctr">
              <a:lnSpc>
                <a:spcPct val="100000"/>
              </a:lnSpc>
              <a:buNone/>
            </a:pPr>
            <a:r>
              <a:rPr lang="en-IN" b="1" dirty="0">
                <a:solidFill>
                  <a:srgbClr val="373545"/>
                </a:solidFill>
              </a:rPr>
              <a:t>In Patient (IP)</a:t>
            </a:r>
            <a:endParaRPr lang="en-IN" b="1" dirty="0"/>
          </a:p>
          <a:p>
            <a:pPr algn="ctr"/>
            <a:endParaRPr lang="en-US" dirty="0"/>
          </a:p>
        </p:txBody>
      </p:sp>
    </p:spTree>
    <p:extLst>
      <p:ext uri="{BB962C8B-B14F-4D97-AF65-F5344CB8AC3E}">
        <p14:creationId xmlns:p14="http://schemas.microsoft.com/office/powerpoint/2010/main" xmlns="" val="126070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In Patient </a:t>
            </a:r>
            <a:r>
              <a:rPr lang="en-IN" dirty="0"/>
              <a:t/>
            </a:r>
            <a:br>
              <a:rPr lang="en-IN" dirty="0"/>
            </a:br>
            <a:endParaRPr lang="en-US" dirty="0"/>
          </a:p>
        </p:txBody>
      </p:sp>
      <p:sp>
        <p:nvSpPr>
          <p:cNvPr id="3" name="Content Placeholder 2"/>
          <p:cNvSpPr>
            <a:spLocks noGrp="1"/>
          </p:cNvSpPr>
          <p:nvPr>
            <p:ph idx="1"/>
          </p:nvPr>
        </p:nvSpPr>
        <p:spPr/>
        <p:txBody>
          <a:bodyPr>
            <a:normAutofit/>
          </a:bodyPr>
          <a:lstStyle/>
          <a:p>
            <a:pPr lvl="1">
              <a:lnSpc>
                <a:spcPct val="100000"/>
              </a:lnSpc>
              <a:buSzPct val="80000"/>
              <a:buFont typeface="Arial"/>
              <a:buChar char="•"/>
            </a:pPr>
            <a:r>
              <a:rPr lang="en-US" sz="1600" dirty="0">
                <a:solidFill>
                  <a:srgbClr val="000000"/>
                </a:solidFill>
              </a:rPr>
              <a:t>Registration of patients as In-Patients through the system</a:t>
            </a:r>
          </a:p>
          <a:p>
            <a:pPr lvl="1">
              <a:lnSpc>
                <a:spcPct val="100000"/>
              </a:lnSpc>
              <a:buSzPct val="80000"/>
              <a:buFont typeface="Arial"/>
              <a:buChar char="•"/>
            </a:pPr>
            <a:r>
              <a:rPr lang="en-US" sz="1600" dirty="0">
                <a:solidFill>
                  <a:srgbClr val="000000"/>
                </a:solidFill>
              </a:rPr>
              <a:t>Provision to set up beds at appropriate locations in the hospital along with applicable charges</a:t>
            </a:r>
          </a:p>
          <a:p>
            <a:pPr lvl="1">
              <a:lnSpc>
                <a:spcPct val="100000"/>
              </a:lnSpc>
              <a:buSzPct val="80000"/>
              <a:buFont typeface="Arial"/>
              <a:buChar char="•"/>
            </a:pPr>
            <a:r>
              <a:rPr lang="en-US" sz="1600" dirty="0">
                <a:solidFill>
                  <a:srgbClr val="000000"/>
                </a:solidFill>
              </a:rPr>
              <a:t>Provision to generate advance bill</a:t>
            </a:r>
          </a:p>
          <a:p>
            <a:pPr lvl="1">
              <a:lnSpc>
                <a:spcPct val="100000"/>
              </a:lnSpc>
              <a:buSzPct val="80000"/>
              <a:buFont typeface="Arial"/>
              <a:buChar char="•"/>
            </a:pPr>
            <a:r>
              <a:rPr lang="en-US" sz="1600" dirty="0">
                <a:solidFill>
                  <a:srgbClr val="000000"/>
                </a:solidFill>
              </a:rPr>
              <a:t>Can generate list of due payments for selected period of time</a:t>
            </a:r>
          </a:p>
          <a:p>
            <a:pPr lvl="1">
              <a:lnSpc>
                <a:spcPct val="100000"/>
              </a:lnSpc>
              <a:buSzPct val="80000"/>
              <a:buFont typeface="Arial"/>
              <a:buChar char="•"/>
            </a:pPr>
            <a:r>
              <a:rPr lang="en-US" sz="1600" dirty="0"/>
              <a:t>Bill of the selected In-Patient along with details of all the services received by the patient along with the charges are displayed</a:t>
            </a:r>
          </a:p>
          <a:p>
            <a:endParaRPr lang="en-US" sz="2000" dirty="0"/>
          </a:p>
        </p:txBody>
      </p:sp>
    </p:spTree>
    <p:extLst>
      <p:ext uri="{BB962C8B-B14F-4D97-AF65-F5344CB8AC3E}">
        <p14:creationId xmlns:p14="http://schemas.microsoft.com/office/powerpoint/2010/main" xmlns="" val="2119169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lnSpc>
                <a:spcPct val="100000"/>
              </a:lnSpc>
            </a:pPr>
            <a:endParaRPr lang="en-IN" b="1" dirty="0">
              <a:solidFill>
                <a:srgbClr val="373545"/>
              </a:solidFill>
            </a:endParaRPr>
          </a:p>
          <a:p>
            <a:pPr algn="ctr">
              <a:lnSpc>
                <a:spcPct val="100000"/>
              </a:lnSpc>
            </a:pPr>
            <a:endParaRPr lang="en-IN" b="1" dirty="0">
              <a:solidFill>
                <a:srgbClr val="373545"/>
              </a:solidFill>
            </a:endParaRPr>
          </a:p>
          <a:p>
            <a:pPr algn="ctr">
              <a:lnSpc>
                <a:spcPct val="100000"/>
              </a:lnSpc>
            </a:pPr>
            <a:endParaRPr lang="en-IN" b="1" dirty="0">
              <a:solidFill>
                <a:srgbClr val="373545"/>
              </a:solidFill>
            </a:endParaRPr>
          </a:p>
          <a:p>
            <a:pPr marL="0" indent="0" algn="ctr">
              <a:lnSpc>
                <a:spcPct val="100000"/>
              </a:lnSpc>
              <a:buNone/>
            </a:pPr>
            <a:r>
              <a:rPr lang="en-IN" b="1" dirty="0">
                <a:solidFill>
                  <a:srgbClr val="373545"/>
                </a:solidFill>
              </a:rPr>
              <a:t>In Patient Screen Flow</a:t>
            </a:r>
          </a:p>
          <a:p>
            <a:pPr algn="ctr">
              <a:lnSpc>
                <a:spcPct val="100000"/>
              </a:lnSpc>
            </a:pPr>
            <a:endParaRPr lang="en-IN" b="1" dirty="0"/>
          </a:p>
          <a:p>
            <a:endParaRPr lang="en-US" dirty="0"/>
          </a:p>
        </p:txBody>
      </p:sp>
    </p:spTree>
    <p:extLst>
      <p:ext uri="{BB962C8B-B14F-4D97-AF65-F5344CB8AC3E}">
        <p14:creationId xmlns:p14="http://schemas.microsoft.com/office/powerpoint/2010/main" xmlns="" val="2805581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r>
            <a:br>
              <a:rPr lang="en-US" b="1" dirty="0"/>
            </a:br>
            <a:r>
              <a:rPr lang="en-US" b="1" dirty="0"/>
              <a:t>Bed Setup</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4800" y="788239"/>
            <a:ext cx="8610600" cy="3688512"/>
          </a:xfrm>
          <a:prstGeom prst="rect">
            <a:avLst/>
          </a:prstGeom>
        </p:spPr>
      </p:pic>
    </p:spTree>
    <p:extLst>
      <p:ext uri="{BB962C8B-B14F-4D97-AF65-F5344CB8AC3E}">
        <p14:creationId xmlns:p14="http://schemas.microsoft.com/office/powerpoint/2010/main" xmlns="" val="2718357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r>
            <a:br>
              <a:rPr lang="en-US" b="1" dirty="0"/>
            </a:br>
            <a:r>
              <a:rPr lang="en-US" b="1" dirty="0"/>
              <a:t>IP Registration</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6386" y="819150"/>
            <a:ext cx="8191228" cy="3962400"/>
          </a:xfrm>
          <a:prstGeom prst="rect">
            <a:avLst/>
          </a:prstGeom>
        </p:spPr>
      </p:pic>
    </p:spTree>
    <p:extLst>
      <p:ext uri="{BB962C8B-B14F-4D97-AF65-F5344CB8AC3E}">
        <p14:creationId xmlns:p14="http://schemas.microsoft.com/office/powerpoint/2010/main" xmlns="" val="1770382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r>
            <a:br>
              <a:rPr lang="en-US" b="1" dirty="0"/>
            </a:br>
            <a:r>
              <a:rPr lang="en-US" b="1" dirty="0"/>
              <a:t>IP Advance Bill</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33400" y="666750"/>
            <a:ext cx="8153400" cy="4114800"/>
          </a:xfrm>
          <a:prstGeom prst="rect">
            <a:avLst/>
          </a:prstGeom>
        </p:spPr>
      </p:pic>
    </p:spTree>
    <p:extLst>
      <p:ext uri="{BB962C8B-B14F-4D97-AF65-F5344CB8AC3E}">
        <p14:creationId xmlns:p14="http://schemas.microsoft.com/office/powerpoint/2010/main" xmlns="" val="370404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29000" y="701278"/>
            <a:ext cx="2057400" cy="727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600" dirty="0">
                <a:solidFill>
                  <a:schemeClr val="bg1"/>
                </a:solidFill>
                <a:latin typeface="Arial"/>
              </a:rPr>
              <a:t>Patient Management</a:t>
            </a:r>
            <a:endParaRPr lang="en-IN" sz="1600" dirty="0">
              <a:solidFill>
                <a:schemeClr val="bg1"/>
              </a:solidFill>
            </a:endParaRPr>
          </a:p>
        </p:txBody>
      </p:sp>
      <p:sp>
        <p:nvSpPr>
          <p:cNvPr id="6" name="Rectangle 5"/>
          <p:cNvSpPr/>
          <p:nvPr/>
        </p:nvSpPr>
        <p:spPr>
          <a:xfrm>
            <a:off x="990600" y="1657350"/>
            <a:ext cx="1295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Initial Setup</a:t>
            </a:r>
            <a:endParaRPr lang="en-IN" sz="1200" dirty="0">
              <a:solidFill>
                <a:schemeClr val="bg1"/>
              </a:solidFill>
            </a:endParaRPr>
          </a:p>
        </p:txBody>
      </p:sp>
      <p:sp>
        <p:nvSpPr>
          <p:cNvPr id="7" name="Rectangle 6"/>
          <p:cNvSpPr/>
          <p:nvPr/>
        </p:nvSpPr>
        <p:spPr>
          <a:xfrm>
            <a:off x="3027028" y="1656476"/>
            <a:ext cx="1219200" cy="762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Out Patient</a:t>
            </a:r>
            <a:endParaRPr lang="en-IN" sz="1200" dirty="0">
              <a:solidFill>
                <a:schemeClr val="bg1"/>
              </a:solidFill>
            </a:endParaRPr>
          </a:p>
        </p:txBody>
      </p:sp>
      <p:sp>
        <p:nvSpPr>
          <p:cNvPr id="8" name="Rectangle 7"/>
          <p:cNvSpPr/>
          <p:nvPr/>
        </p:nvSpPr>
        <p:spPr>
          <a:xfrm>
            <a:off x="4914900" y="1644129"/>
            <a:ext cx="1143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200" dirty="0">
                <a:solidFill>
                  <a:schemeClr val="bg1"/>
                </a:solidFill>
                <a:latin typeface="Arial"/>
              </a:rPr>
              <a:t>Corporate </a:t>
            </a:r>
            <a:endParaRPr lang="en-IN" sz="1200" dirty="0">
              <a:solidFill>
                <a:schemeClr val="bg1"/>
              </a:solidFill>
            </a:endParaRPr>
          </a:p>
          <a:p>
            <a:pPr algn="ctr">
              <a:lnSpc>
                <a:spcPct val="100000"/>
              </a:lnSpc>
            </a:pPr>
            <a:r>
              <a:rPr lang="en-IN" sz="1200" dirty="0">
                <a:solidFill>
                  <a:schemeClr val="bg1"/>
                </a:solidFill>
                <a:latin typeface="Arial"/>
              </a:rPr>
              <a:t>Registration</a:t>
            </a:r>
            <a:endParaRPr lang="en-IN" sz="1200" dirty="0">
              <a:solidFill>
                <a:schemeClr val="bg1"/>
              </a:solidFill>
            </a:endParaRPr>
          </a:p>
        </p:txBody>
      </p:sp>
      <p:sp>
        <p:nvSpPr>
          <p:cNvPr id="9" name="Rectangle 8"/>
          <p:cNvSpPr/>
          <p:nvPr/>
        </p:nvSpPr>
        <p:spPr>
          <a:xfrm>
            <a:off x="6858000" y="165735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Reports</a:t>
            </a:r>
          </a:p>
        </p:txBody>
      </p:sp>
      <p:sp>
        <p:nvSpPr>
          <p:cNvPr id="10" name="Rectangle 9"/>
          <p:cNvSpPr/>
          <p:nvPr/>
        </p:nvSpPr>
        <p:spPr>
          <a:xfrm>
            <a:off x="990600" y="2582236"/>
            <a:ext cx="12954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100" dirty="0">
                <a:solidFill>
                  <a:schemeClr val="bg1"/>
                </a:solidFill>
                <a:latin typeface="Arial"/>
              </a:rPr>
              <a:t>1.Allergy Setup</a:t>
            </a:r>
            <a:endParaRPr lang="en-IN" sz="1100" dirty="0">
              <a:solidFill>
                <a:schemeClr val="bg1"/>
              </a:solidFill>
            </a:endParaRPr>
          </a:p>
          <a:p>
            <a:pPr>
              <a:lnSpc>
                <a:spcPct val="100000"/>
              </a:lnSpc>
            </a:pPr>
            <a:r>
              <a:rPr lang="en-IN" sz="1100" dirty="0">
                <a:solidFill>
                  <a:schemeClr val="bg1"/>
                </a:solidFill>
                <a:latin typeface="Arial"/>
              </a:rPr>
              <a:t>2.Procedur Setup</a:t>
            </a:r>
            <a:endParaRPr lang="en-IN" sz="1100" dirty="0">
              <a:solidFill>
                <a:schemeClr val="bg1"/>
              </a:solidFill>
            </a:endParaRPr>
          </a:p>
        </p:txBody>
      </p:sp>
      <p:sp>
        <p:nvSpPr>
          <p:cNvPr id="11" name="Rectangle 10"/>
          <p:cNvSpPr/>
          <p:nvPr/>
        </p:nvSpPr>
        <p:spPr>
          <a:xfrm>
            <a:off x="3027028" y="2569478"/>
            <a:ext cx="1219200" cy="660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1100" dirty="0">
                <a:solidFill>
                  <a:schemeClr val="bg1"/>
                </a:solidFill>
                <a:latin typeface="Arial"/>
              </a:rPr>
              <a:t>1.Patient Queue</a:t>
            </a:r>
            <a:endParaRPr lang="en-US" sz="1100" dirty="0">
              <a:solidFill>
                <a:schemeClr val="bg1"/>
              </a:solidFill>
            </a:endParaRPr>
          </a:p>
          <a:p>
            <a:pPr>
              <a:lnSpc>
                <a:spcPct val="100000"/>
              </a:lnSpc>
            </a:pPr>
            <a:r>
              <a:rPr lang="en-US" sz="1100" dirty="0">
                <a:solidFill>
                  <a:schemeClr val="bg1"/>
                </a:solidFill>
                <a:latin typeface="Arial"/>
              </a:rPr>
              <a:t>2.Appointments</a:t>
            </a:r>
            <a:endParaRPr lang="en-US" sz="1100" dirty="0">
              <a:solidFill>
                <a:schemeClr val="bg1"/>
              </a:solidFill>
            </a:endParaRPr>
          </a:p>
          <a:p>
            <a:pPr>
              <a:lnSpc>
                <a:spcPct val="100000"/>
              </a:lnSpc>
            </a:pPr>
            <a:r>
              <a:rPr lang="en-US" sz="1100" dirty="0">
                <a:solidFill>
                  <a:schemeClr val="bg1"/>
                </a:solidFill>
                <a:latin typeface="Arial"/>
              </a:rPr>
              <a:t>3.View Bills</a:t>
            </a:r>
            <a:endParaRPr lang="en-US" sz="1100" dirty="0">
              <a:solidFill>
                <a:schemeClr val="bg1"/>
              </a:solidFill>
            </a:endParaRPr>
          </a:p>
          <a:p>
            <a:pPr>
              <a:lnSpc>
                <a:spcPct val="100000"/>
              </a:lnSpc>
            </a:pPr>
            <a:r>
              <a:rPr lang="en-US" sz="1100" dirty="0">
                <a:solidFill>
                  <a:schemeClr val="bg1"/>
                </a:solidFill>
                <a:latin typeface="Arial"/>
              </a:rPr>
              <a:t>4.Patient TAT</a:t>
            </a:r>
            <a:endParaRPr lang="en-US" sz="1100" dirty="0">
              <a:solidFill>
                <a:schemeClr val="bg1"/>
              </a:solidFill>
            </a:endParaRPr>
          </a:p>
        </p:txBody>
      </p:sp>
      <p:sp>
        <p:nvSpPr>
          <p:cNvPr id="12" name="Rectangle 11"/>
          <p:cNvSpPr/>
          <p:nvPr/>
        </p:nvSpPr>
        <p:spPr>
          <a:xfrm>
            <a:off x="4897772" y="2569478"/>
            <a:ext cx="1160128" cy="660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100" dirty="0">
                <a:solidFill>
                  <a:schemeClr val="bg1"/>
                </a:solidFill>
                <a:latin typeface="Arial"/>
              </a:rPr>
              <a:t>1.Corporate</a:t>
            </a:r>
            <a:endParaRPr lang="en-IN" sz="1100" dirty="0">
              <a:solidFill>
                <a:schemeClr val="bg1"/>
              </a:solidFill>
            </a:endParaRPr>
          </a:p>
          <a:p>
            <a:pPr>
              <a:lnSpc>
                <a:spcPct val="100000"/>
              </a:lnSpc>
            </a:pPr>
            <a:r>
              <a:rPr lang="en-IN" sz="1100" dirty="0">
                <a:solidFill>
                  <a:schemeClr val="bg1"/>
                </a:solidFill>
                <a:latin typeface="Arial"/>
              </a:rPr>
              <a:t>   Registration</a:t>
            </a:r>
            <a:endParaRPr lang="en-IN" sz="1100" dirty="0">
              <a:solidFill>
                <a:schemeClr val="bg1"/>
              </a:solidFill>
            </a:endParaRPr>
          </a:p>
          <a:p>
            <a:pPr>
              <a:lnSpc>
                <a:spcPct val="100000"/>
              </a:lnSpc>
            </a:pPr>
            <a:r>
              <a:rPr lang="en-IN" sz="1100" dirty="0">
                <a:solidFill>
                  <a:schemeClr val="bg1"/>
                </a:solidFill>
                <a:latin typeface="Arial"/>
              </a:rPr>
              <a:t>2.Credit Lab   Billing</a:t>
            </a:r>
            <a:endParaRPr lang="en-US" sz="1100" dirty="0">
              <a:solidFill>
                <a:schemeClr val="bg1"/>
              </a:solidFill>
            </a:endParaRPr>
          </a:p>
        </p:txBody>
      </p:sp>
      <p:sp>
        <p:nvSpPr>
          <p:cNvPr id="13" name="Rectangle 12"/>
          <p:cNvSpPr/>
          <p:nvPr/>
        </p:nvSpPr>
        <p:spPr>
          <a:xfrm>
            <a:off x="6858000" y="2571464"/>
            <a:ext cx="1219199" cy="65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900" dirty="0">
                <a:solidFill>
                  <a:schemeClr val="bg1"/>
                </a:solidFill>
                <a:latin typeface="Arial"/>
              </a:rPr>
              <a:t>1.Dash Board</a:t>
            </a:r>
            <a:endParaRPr lang="en-US" sz="900" dirty="0">
              <a:solidFill>
                <a:schemeClr val="bg1"/>
              </a:solidFill>
            </a:endParaRPr>
          </a:p>
          <a:p>
            <a:pPr>
              <a:lnSpc>
                <a:spcPct val="100000"/>
              </a:lnSpc>
            </a:pPr>
            <a:r>
              <a:rPr lang="en-US" sz="900" dirty="0">
                <a:solidFill>
                  <a:schemeClr val="bg1"/>
                </a:solidFill>
                <a:latin typeface="Arial"/>
              </a:rPr>
              <a:t>2.Patient Reports</a:t>
            </a:r>
            <a:endParaRPr lang="en-US" sz="900" dirty="0">
              <a:solidFill>
                <a:schemeClr val="bg1"/>
              </a:solidFill>
            </a:endParaRPr>
          </a:p>
          <a:p>
            <a:pPr>
              <a:lnSpc>
                <a:spcPct val="100000"/>
              </a:lnSpc>
            </a:pPr>
            <a:r>
              <a:rPr lang="en-US" sz="900" dirty="0">
                <a:solidFill>
                  <a:schemeClr val="bg1"/>
                </a:solidFill>
                <a:latin typeface="Arial"/>
              </a:rPr>
              <a:t>3.Revenue Reports</a:t>
            </a:r>
            <a:endParaRPr lang="en-US" sz="900" dirty="0">
              <a:solidFill>
                <a:schemeClr val="bg1"/>
              </a:solidFill>
            </a:endParaRPr>
          </a:p>
        </p:txBody>
      </p:sp>
      <p:sp>
        <p:nvSpPr>
          <p:cNvPr id="14" name="Rectangle 13"/>
          <p:cNvSpPr/>
          <p:nvPr/>
        </p:nvSpPr>
        <p:spPr>
          <a:xfrm>
            <a:off x="990600" y="3455261"/>
            <a:ext cx="7086599" cy="1019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1200" dirty="0">
                <a:solidFill>
                  <a:schemeClr val="bg1"/>
                </a:solidFill>
                <a:latin typeface="Arial"/>
              </a:rPr>
              <a:t>1.Initially allergies and procedures have to be set up. Doctors and employees are also registered.  </a:t>
            </a:r>
            <a:endParaRPr lang="en-US" sz="1200" dirty="0">
              <a:solidFill>
                <a:schemeClr val="bg1"/>
              </a:solidFill>
            </a:endParaRPr>
          </a:p>
          <a:p>
            <a:pPr>
              <a:lnSpc>
                <a:spcPct val="100000"/>
              </a:lnSpc>
            </a:pPr>
            <a:r>
              <a:rPr lang="en-US" sz="1200" dirty="0">
                <a:solidFill>
                  <a:schemeClr val="bg1"/>
                </a:solidFill>
                <a:latin typeface="Arial"/>
              </a:rPr>
              <a:t>2.Doctor availability and service charges also set for the doctors before generating appointment to the </a:t>
            </a:r>
            <a:endParaRPr lang="en-US" sz="1200" dirty="0">
              <a:solidFill>
                <a:schemeClr val="bg1"/>
              </a:solidFill>
            </a:endParaRPr>
          </a:p>
          <a:p>
            <a:pPr>
              <a:lnSpc>
                <a:spcPct val="100000"/>
              </a:lnSpc>
            </a:pPr>
            <a:r>
              <a:rPr lang="en-US" sz="1200" dirty="0">
                <a:solidFill>
                  <a:schemeClr val="bg1"/>
                </a:solidFill>
                <a:latin typeface="Arial"/>
              </a:rPr>
              <a:t>   Patient.</a:t>
            </a:r>
            <a:endParaRPr lang="en-US" sz="1200" dirty="0">
              <a:solidFill>
                <a:schemeClr val="bg1"/>
              </a:solidFill>
            </a:endParaRPr>
          </a:p>
          <a:p>
            <a:pPr>
              <a:lnSpc>
                <a:spcPct val="100000"/>
              </a:lnSpc>
            </a:pPr>
            <a:r>
              <a:rPr lang="en-US" sz="1200" dirty="0">
                <a:solidFill>
                  <a:schemeClr val="bg1"/>
                </a:solidFill>
                <a:latin typeface="Arial"/>
              </a:rPr>
              <a:t>3. Our reports cover patient details day-wise, month-wise and year-wise.</a:t>
            </a:r>
            <a:endParaRPr lang="en-US" sz="1200" dirty="0">
              <a:solidFill>
                <a:schemeClr val="bg1"/>
              </a:solidFill>
            </a:endParaRPr>
          </a:p>
          <a:p>
            <a:pPr>
              <a:lnSpc>
                <a:spcPct val="100000"/>
              </a:lnSpc>
            </a:pPr>
            <a:endParaRPr lang="en-US" sz="1200" dirty="0"/>
          </a:p>
        </p:txBody>
      </p:sp>
      <p:sp>
        <p:nvSpPr>
          <p:cNvPr id="15" name="Down Arrow 14"/>
          <p:cNvSpPr/>
          <p:nvPr/>
        </p:nvSpPr>
        <p:spPr>
          <a:xfrm>
            <a:off x="4534178" y="1428750"/>
            <a:ext cx="45719" cy="101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a:off x="1531897" y="1487683"/>
            <a:ext cx="609600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flipH="1">
            <a:off x="1531897" y="1504076"/>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flipH="1">
            <a:off x="7569103" y="1510542"/>
            <a:ext cx="58794" cy="145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flipV="1">
            <a:off x="5373697" y="1562299"/>
            <a:ext cx="1034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444379" y="1520713"/>
            <a:ext cx="45719" cy="101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752600" y="2413274"/>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H="1">
            <a:off x="3613768" y="2435732"/>
            <a:ext cx="45719" cy="136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5486400" y="2428186"/>
            <a:ext cx="45719" cy="115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7552781" y="2419397"/>
            <a:ext cx="45719" cy="132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713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r>
            <a:br>
              <a:rPr lang="en-US" b="1" dirty="0"/>
            </a:br>
            <a:r>
              <a:rPr lang="en-US" b="1" dirty="0"/>
              <a:t>IP Billing</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5800" y="701675"/>
            <a:ext cx="7581127" cy="4003675"/>
          </a:xfrm>
          <a:prstGeom prst="rect">
            <a:avLst/>
          </a:prstGeom>
        </p:spPr>
      </p:pic>
    </p:spTree>
    <p:extLst>
      <p:ext uri="{BB962C8B-B14F-4D97-AF65-F5344CB8AC3E}">
        <p14:creationId xmlns:p14="http://schemas.microsoft.com/office/powerpoint/2010/main" xmlns="" val="2687375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r>
            <a:br>
              <a:rPr lang="en-US" b="1" dirty="0"/>
            </a:br>
            <a:r>
              <a:rPr lang="en-US" b="1" dirty="0"/>
              <a:t>IP Services Log</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2869" y="701675"/>
            <a:ext cx="7978261" cy="4156075"/>
          </a:xfrm>
          <a:prstGeom prst="rect">
            <a:avLst/>
          </a:prstGeom>
        </p:spPr>
      </p:pic>
    </p:spTree>
    <p:extLst>
      <p:ext uri="{BB962C8B-B14F-4D97-AF65-F5344CB8AC3E}">
        <p14:creationId xmlns:p14="http://schemas.microsoft.com/office/powerpoint/2010/main" xmlns="" val="3360774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lnSpc>
                <a:spcPct val="80000"/>
              </a:lnSpc>
            </a:pPr>
            <a:endParaRPr lang="en-IN" b="1" dirty="0">
              <a:solidFill>
                <a:srgbClr val="373545"/>
              </a:solidFill>
            </a:endParaRPr>
          </a:p>
          <a:p>
            <a:pPr algn="ctr">
              <a:lnSpc>
                <a:spcPct val="80000"/>
              </a:lnSpc>
            </a:pPr>
            <a:endParaRPr lang="en-IN" b="1" dirty="0">
              <a:solidFill>
                <a:srgbClr val="373545"/>
              </a:solidFill>
            </a:endParaRPr>
          </a:p>
          <a:p>
            <a:pPr algn="ctr">
              <a:lnSpc>
                <a:spcPct val="80000"/>
              </a:lnSpc>
            </a:pPr>
            <a:endParaRPr lang="en-IN" b="1" dirty="0">
              <a:solidFill>
                <a:srgbClr val="373545"/>
              </a:solidFill>
            </a:endParaRPr>
          </a:p>
          <a:p>
            <a:pPr algn="ctr">
              <a:lnSpc>
                <a:spcPct val="80000"/>
              </a:lnSpc>
            </a:pPr>
            <a:endParaRPr lang="en-IN" b="1" dirty="0">
              <a:solidFill>
                <a:srgbClr val="373545"/>
              </a:solidFill>
            </a:endParaRPr>
          </a:p>
          <a:p>
            <a:pPr marL="0" indent="0" algn="ctr">
              <a:lnSpc>
                <a:spcPct val="80000"/>
              </a:lnSpc>
              <a:buNone/>
            </a:pPr>
            <a:r>
              <a:rPr lang="en-IN" b="1" dirty="0">
                <a:solidFill>
                  <a:srgbClr val="373545"/>
                </a:solidFill>
              </a:rPr>
              <a:t>Operation Theatre Management(OT)</a:t>
            </a:r>
            <a:endParaRPr lang="en-IN" dirty="0"/>
          </a:p>
          <a:p>
            <a:endParaRPr lang="en-US" dirty="0"/>
          </a:p>
        </p:txBody>
      </p:sp>
    </p:spTree>
    <p:extLst>
      <p:ext uri="{BB962C8B-B14F-4D97-AF65-F5344CB8AC3E}">
        <p14:creationId xmlns:p14="http://schemas.microsoft.com/office/powerpoint/2010/main" xmlns="" val="4018635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Operation Theatre Management</a:t>
            </a:r>
            <a:r>
              <a:rPr lang="en-IN" dirty="0"/>
              <a:t/>
            </a:r>
            <a:br>
              <a:rPr lang="en-IN" dirty="0"/>
            </a:br>
            <a:endParaRPr lang="en-US" dirty="0"/>
          </a:p>
        </p:txBody>
      </p:sp>
      <p:sp>
        <p:nvSpPr>
          <p:cNvPr id="3" name="Content Placeholder 2"/>
          <p:cNvSpPr>
            <a:spLocks noGrp="1"/>
          </p:cNvSpPr>
          <p:nvPr>
            <p:ph idx="1"/>
          </p:nvPr>
        </p:nvSpPr>
        <p:spPr/>
        <p:txBody>
          <a:bodyPr>
            <a:normAutofit/>
          </a:bodyPr>
          <a:lstStyle/>
          <a:p>
            <a:pPr lvl="1">
              <a:lnSpc>
                <a:spcPct val="100000"/>
              </a:lnSpc>
              <a:buSzPct val="80000"/>
              <a:buFont typeface="Arial"/>
              <a:buChar char="•"/>
            </a:pPr>
            <a:r>
              <a:rPr lang="en-US" sz="1600" dirty="0">
                <a:solidFill>
                  <a:srgbClr val="000000"/>
                </a:solidFill>
              </a:rPr>
              <a:t>Operation theatre module is designed to schedule and managing various surgeries in the hospital.</a:t>
            </a:r>
            <a:endParaRPr lang="en-US" sz="1600" dirty="0"/>
          </a:p>
          <a:p>
            <a:pPr lvl="1">
              <a:lnSpc>
                <a:spcPct val="100000"/>
              </a:lnSpc>
              <a:buSzPct val="80000"/>
              <a:buFont typeface="Arial"/>
              <a:buChar char="•"/>
            </a:pPr>
            <a:r>
              <a:rPr lang="en-US" sz="1600" dirty="0">
                <a:solidFill>
                  <a:srgbClr val="000000"/>
                </a:solidFill>
              </a:rPr>
              <a:t>Operation theatre module is integrated with other modules for smooth management of pre and post operative care for the patient. </a:t>
            </a:r>
            <a:endParaRPr lang="en-US" sz="1600" dirty="0"/>
          </a:p>
          <a:p>
            <a:pPr lvl="1">
              <a:lnSpc>
                <a:spcPct val="100000"/>
              </a:lnSpc>
              <a:buSzPct val="80000"/>
              <a:buFont typeface="Arial"/>
              <a:buChar char="•"/>
            </a:pPr>
            <a:r>
              <a:rPr lang="en-US" sz="1600" dirty="0">
                <a:solidFill>
                  <a:srgbClr val="000000"/>
                </a:solidFill>
              </a:rPr>
              <a:t>All the scheduled surgeries along with patient and doctor details are displayed for the selected date.  </a:t>
            </a:r>
            <a:endParaRPr lang="en-US" sz="1600" dirty="0"/>
          </a:p>
          <a:p>
            <a:pPr lvl="1">
              <a:lnSpc>
                <a:spcPct val="100000"/>
              </a:lnSpc>
              <a:buSzPct val="80000"/>
              <a:buFont typeface="Arial"/>
              <a:buChar char="•"/>
            </a:pPr>
            <a:r>
              <a:rPr lang="en-US" sz="1600" dirty="0">
                <a:solidFill>
                  <a:srgbClr val="000000"/>
                </a:solidFill>
              </a:rPr>
              <a:t>This module helps in changing of surgeons in case of non-availability of assigned surgeon.</a:t>
            </a:r>
            <a:endParaRPr lang="en-US" sz="1600" dirty="0"/>
          </a:p>
          <a:p>
            <a:pPr lvl="1">
              <a:lnSpc>
                <a:spcPct val="100000"/>
              </a:lnSpc>
              <a:buSzPct val="80000"/>
              <a:buFont typeface="Arial"/>
              <a:buChar char="•"/>
            </a:pPr>
            <a:r>
              <a:rPr lang="en-US" sz="1600" dirty="0">
                <a:solidFill>
                  <a:srgbClr val="000000"/>
                </a:solidFill>
              </a:rPr>
              <a:t>This module supports on-line case-sheet management.</a:t>
            </a:r>
            <a:endParaRPr lang="en-US" sz="1600" dirty="0"/>
          </a:p>
          <a:p>
            <a:endParaRPr lang="en-US" sz="2000" dirty="0"/>
          </a:p>
        </p:txBody>
      </p:sp>
    </p:spTree>
    <p:extLst>
      <p:ext uri="{BB962C8B-B14F-4D97-AF65-F5344CB8AC3E}">
        <p14:creationId xmlns:p14="http://schemas.microsoft.com/office/powerpoint/2010/main" xmlns="" val="2415242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rgbClr val="373545"/>
              </a:solidFill>
            </a:endParaRPr>
          </a:p>
          <a:p>
            <a:pPr marL="0" indent="0" algn="ctr">
              <a:buNone/>
            </a:pPr>
            <a:endParaRPr lang="en-US" b="1" dirty="0">
              <a:solidFill>
                <a:srgbClr val="373545"/>
              </a:solidFill>
            </a:endParaRPr>
          </a:p>
          <a:p>
            <a:pPr marL="0" indent="0" algn="ctr">
              <a:buNone/>
            </a:pPr>
            <a:endParaRPr lang="en-US" b="1" dirty="0">
              <a:solidFill>
                <a:srgbClr val="373545"/>
              </a:solidFill>
            </a:endParaRPr>
          </a:p>
          <a:p>
            <a:pPr marL="0" indent="0" algn="ctr">
              <a:buNone/>
            </a:pPr>
            <a:r>
              <a:rPr lang="en-US" b="1" dirty="0">
                <a:solidFill>
                  <a:srgbClr val="373545"/>
                </a:solidFill>
              </a:rPr>
              <a:t>Operation Theatre Management Screen Flow</a:t>
            </a:r>
            <a:endParaRPr lang="en-US" b="1" dirty="0"/>
          </a:p>
          <a:p>
            <a:pPr marL="0" indent="0">
              <a:buNone/>
            </a:pPr>
            <a:endParaRPr lang="en-US" dirty="0"/>
          </a:p>
        </p:txBody>
      </p:sp>
    </p:spTree>
    <p:extLst>
      <p:ext uri="{BB962C8B-B14F-4D97-AF65-F5344CB8AC3E}">
        <p14:creationId xmlns:p14="http://schemas.microsoft.com/office/powerpoint/2010/main" xmlns="" val="3156057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OT Set Up </a:t>
            </a:r>
            <a:r>
              <a:rPr lang="en-IN" b="1" dirty="0"/>
              <a:t/>
            </a:r>
            <a:br>
              <a:rPr lang="en-IN" b="1" dirty="0"/>
            </a:br>
            <a:endParaRPr lang="en-US" dirty="0"/>
          </a:p>
        </p:txBody>
      </p:sp>
      <p:sp>
        <p:nvSpPr>
          <p:cNvPr id="3" name="Content Placeholder 2"/>
          <p:cNvSpPr>
            <a:spLocks noGrp="1"/>
          </p:cNvSpPr>
          <p:nvPr>
            <p:ph idx="1"/>
          </p:nvPr>
        </p:nvSpPr>
        <p:spPr>
          <a:xfrm>
            <a:off x="457200" y="666750"/>
            <a:ext cx="8588928" cy="4156472"/>
          </a:xfrm>
        </p:spPr>
        <p:txBody>
          <a:bodyPr/>
          <a:lstStyle/>
          <a:p>
            <a:pPr>
              <a:buSzPct val="90000"/>
            </a:pPr>
            <a:r>
              <a:rPr lang="en-US" sz="1600" b="1" dirty="0">
                <a:solidFill>
                  <a:srgbClr val="000000"/>
                </a:solidFill>
              </a:rPr>
              <a:t>Theatre Master Setup: </a:t>
            </a:r>
            <a:r>
              <a:rPr lang="en-US" sz="1600" dirty="0">
                <a:solidFill>
                  <a:srgbClr val="000000"/>
                </a:solidFill>
              </a:rPr>
              <a:t>New theatre along with charges can be added, viewed and existing theatre details can be updated.  </a:t>
            </a:r>
            <a:endParaRPr lang="en-US" sz="1600" dirty="0"/>
          </a:p>
          <a:p>
            <a:pPr>
              <a:buSzPct val="90000"/>
            </a:pPr>
            <a:r>
              <a:rPr lang="en-US" sz="1600" dirty="0">
                <a:solidFill>
                  <a:srgbClr val="000000"/>
                </a:solidFill>
              </a:rPr>
              <a:t>Equipment can be added or deleted or updated for a selected theatre.</a:t>
            </a:r>
            <a:endParaRPr lang="en-US" sz="1600"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pic>
        <p:nvPicPr>
          <p:cNvPr id="4" name="Picture 3"/>
          <p:cNvPicPr/>
          <p:nvPr/>
        </p:nvPicPr>
        <p:blipFill>
          <a:blip r:embed="rId2"/>
          <a:stretch>
            <a:fillRect/>
          </a:stretch>
        </p:blipFill>
        <p:spPr>
          <a:xfrm>
            <a:off x="630572" y="1581150"/>
            <a:ext cx="8382000" cy="1752600"/>
          </a:xfrm>
          <a:prstGeom prst="rect">
            <a:avLst/>
          </a:prstGeom>
          <a:ln>
            <a:noFill/>
          </a:ln>
        </p:spPr>
      </p:pic>
      <p:pic>
        <p:nvPicPr>
          <p:cNvPr id="5" name="Picture 4"/>
          <p:cNvPicPr/>
          <p:nvPr/>
        </p:nvPicPr>
        <p:blipFill>
          <a:blip r:embed="rId3"/>
          <a:stretch>
            <a:fillRect/>
          </a:stretch>
        </p:blipFill>
        <p:spPr>
          <a:xfrm>
            <a:off x="629173" y="3486150"/>
            <a:ext cx="8382001" cy="1337072"/>
          </a:xfrm>
          <a:prstGeom prst="rect">
            <a:avLst/>
          </a:prstGeom>
          <a:ln>
            <a:noFill/>
          </a:ln>
        </p:spPr>
      </p:pic>
    </p:spTree>
    <p:extLst>
      <p:ext uri="{BB962C8B-B14F-4D97-AF65-F5344CB8AC3E}">
        <p14:creationId xmlns:p14="http://schemas.microsoft.com/office/powerpoint/2010/main" xmlns="" val="3638745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OT Set Up</a:t>
            </a:r>
            <a:r>
              <a:rPr lang="en-IN" b="1" dirty="0"/>
              <a:t/>
            </a:r>
            <a:br>
              <a:rPr lang="en-IN" b="1" dirty="0"/>
            </a:br>
            <a:endParaRPr lang="en-US" dirty="0"/>
          </a:p>
        </p:txBody>
      </p:sp>
      <p:sp>
        <p:nvSpPr>
          <p:cNvPr id="3" name="Content Placeholder 2"/>
          <p:cNvSpPr>
            <a:spLocks noGrp="1"/>
          </p:cNvSpPr>
          <p:nvPr>
            <p:ph idx="1"/>
          </p:nvPr>
        </p:nvSpPr>
        <p:spPr>
          <a:xfrm>
            <a:off x="228600" y="701278"/>
            <a:ext cx="8686800" cy="4088072"/>
          </a:xfrm>
        </p:spPr>
        <p:txBody>
          <a:bodyPr>
            <a:normAutofit/>
          </a:bodyPr>
          <a:lstStyle/>
          <a:p>
            <a:pPr>
              <a:buSzPct val="90000"/>
            </a:pPr>
            <a:r>
              <a:rPr lang="en-US" sz="1600" b="1" dirty="0">
                <a:solidFill>
                  <a:srgbClr val="000000"/>
                </a:solidFill>
              </a:rPr>
              <a:t>Surgery Master Setup: </a:t>
            </a:r>
            <a:r>
              <a:rPr lang="en-US" sz="1600" dirty="0">
                <a:solidFill>
                  <a:srgbClr val="000000"/>
                </a:solidFill>
              </a:rPr>
              <a:t>Various types of surgeries along with applicable charges can be set u.</a:t>
            </a:r>
            <a:endParaRPr lang="en-US" sz="1600" dirty="0"/>
          </a:p>
          <a:p>
            <a:pPr>
              <a:buSzPct val="90000"/>
            </a:pPr>
            <a:r>
              <a:rPr lang="en-US" sz="1600" dirty="0">
                <a:solidFill>
                  <a:srgbClr val="000000"/>
                </a:solidFill>
              </a:rPr>
              <a:t>Existing surgeries can be deleted or modified if needed. </a:t>
            </a:r>
            <a:endParaRPr lang="en-US" sz="1600" dirty="0"/>
          </a:p>
          <a:p>
            <a:pPr>
              <a:buSzPct val="90000"/>
            </a:pPr>
            <a:r>
              <a:rPr lang="en-US" sz="1600" dirty="0">
                <a:solidFill>
                  <a:srgbClr val="000000"/>
                </a:solidFill>
              </a:rPr>
              <a:t>Drugs, equipment and roles are assigned to the respective surgery and the </a:t>
            </a:r>
            <a:r>
              <a:rPr lang="en-US" sz="1600" dirty="0" err="1">
                <a:solidFill>
                  <a:srgbClr val="000000"/>
                </a:solidFill>
              </a:rPr>
              <a:t>enterd</a:t>
            </a:r>
            <a:r>
              <a:rPr lang="en-US" sz="1600" dirty="0">
                <a:solidFill>
                  <a:srgbClr val="000000"/>
                </a:solidFill>
              </a:rPr>
              <a:t> values are populated in OT Scheduling.</a:t>
            </a: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533400" y="2038350"/>
            <a:ext cx="8229600" cy="2751000"/>
          </a:xfrm>
          <a:prstGeom prst="rect">
            <a:avLst/>
          </a:prstGeom>
          <a:ln>
            <a:noFill/>
          </a:ln>
        </p:spPr>
      </p:pic>
    </p:spTree>
    <p:extLst>
      <p:ext uri="{BB962C8B-B14F-4D97-AF65-F5344CB8AC3E}">
        <p14:creationId xmlns:p14="http://schemas.microsoft.com/office/powerpoint/2010/main" xmlns="" val="4090301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OT Scheduling</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Font typeface="Arial"/>
              <a:buChar char="•"/>
            </a:pPr>
            <a:r>
              <a:rPr lang="en-US" sz="1600" dirty="0">
                <a:solidFill>
                  <a:srgbClr val="000000"/>
                </a:solidFill>
              </a:rPr>
              <a:t>Surgeries can be scheduled in a selected theatre for a particular patient on a scheduled date. </a:t>
            </a:r>
            <a:endParaRPr lang="en-US" sz="1600" dirty="0"/>
          </a:p>
          <a:p>
            <a:pPr>
              <a:buFont typeface="Arial"/>
              <a:buChar char="•"/>
            </a:pPr>
            <a:r>
              <a:rPr lang="en-US" sz="1600" dirty="0">
                <a:solidFill>
                  <a:srgbClr val="000000"/>
                </a:solidFill>
              </a:rPr>
              <a:t>User can view the list of surgeries scheduled on monthly, weekly or daily basis as selected.</a:t>
            </a:r>
            <a:endParaRPr lang="en-US" sz="1600" dirty="0"/>
          </a:p>
          <a:p>
            <a:pPr>
              <a:lnSpc>
                <a:spcPct val="100000"/>
              </a:lnSpc>
            </a:pP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457200" y="1962150"/>
            <a:ext cx="8458200" cy="2777727"/>
          </a:xfrm>
          <a:prstGeom prst="rect">
            <a:avLst/>
          </a:prstGeom>
          <a:ln>
            <a:noFill/>
          </a:ln>
        </p:spPr>
      </p:pic>
    </p:spTree>
    <p:extLst>
      <p:ext uri="{BB962C8B-B14F-4D97-AF65-F5344CB8AC3E}">
        <p14:creationId xmlns:p14="http://schemas.microsoft.com/office/powerpoint/2010/main" xmlns="" val="2202405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Scheduling Elective/ Emergency Operation</a:t>
            </a:r>
            <a:r>
              <a:rPr lang="en-IN" dirty="0"/>
              <a:t/>
            </a:r>
            <a:br>
              <a:rPr lang="en-IN" dirty="0"/>
            </a:br>
            <a:endParaRPr lang="en-US" dirty="0"/>
          </a:p>
        </p:txBody>
      </p:sp>
      <p:sp>
        <p:nvSpPr>
          <p:cNvPr id="3" name="Content Placeholder 2"/>
          <p:cNvSpPr>
            <a:spLocks noGrp="1"/>
          </p:cNvSpPr>
          <p:nvPr>
            <p:ph idx="1"/>
          </p:nvPr>
        </p:nvSpPr>
        <p:spPr>
          <a:xfrm>
            <a:off x="228600" y="701277"/>
            <a:ext cx="8686800" cy="4038599"/>
          </a:xfrm>
        </p:spPr>
        <p:txBody>
          <a:bodyPr>
            <a:normAutofit/>
          </a:bodyPr>
          <a:lstStyle/>
          <a:p>
            <a:pPr>
              <a:buSzPct val="90000"/>
            </a:pPr>
            <a:r>
              <a:rPr lang="en-US" sz="1600" dirty="0">
                <a:solidFill>
                  <a:srgbClr val="000000"/>
                </a:solidFill>
              </a:rPr>
              <a:t>For selecting Elective/Emergency Surgery, the respective patient is selected from the list and other details like type of Anesthesia, type of surgery (Elective or Emergency), scheduled start and end times of the surgery, are entered into the system.</a:t>
            </a: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609600" y="1657350"/>
            <a:ext cx="8229600" cy="3082527"/>
          </a:xfrm>
          <a:prstGeom prst="rect">
            <a:avLst/>
          </a:prstGeom>
          <a:ln>
            <a:noFill/>
          </a:ln>
        </p:spPr>
      </p:pic>
    </p:spTree>
    <p:extLst>
      <p:ext uri="{BB962C8B-B14F-4D97-AF65-F5344CB8AC3E}">
        <p14:creationId xmlns:p14="http://schemas.microsoft.com/office/powerpoint/2010/main" xmlns="" val="3845316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Schedule Allocation</a:t>
            </a:r>
            <a:r>
              <a:rPr lang="en-IN" dirty="0"/>
              <a:t/>
            </a:r>
            <a:br>
              <a:rPr lang="en-IN" dirty="0"/>
            </a:br>
            <a:endParaRPr lang="en-US" dirty="0"/>
          </a:p>
        </p:txBody>
      </p:sp>
      <p:sp>
        <p:nvSpPr>
          <p:cNvPr id="3" name="Content Placeholder 2"/>
          <p:cNvSpPr>
            <a:spLocks noGrp="1"/>
          </p:cNvSpPr>
          <p:nvPr>
            <p:ph idx="1"/>
          </p:nvPr>
        </p:nvSpPr>
        <p:spPr/>
        <p:txBody>
          <a:bodyPr>
            <a:normAutofit/>
          </a:bodyPr>
          <a:lstStyle/>
          <a:p>
            <a:r>
              <a:rPr lang="en-US" sz="1600" dirty="0">
                <a:solidFill>
                  <a:srgbClr val="000000"/>
                </a:solidFill>
              </a:rPr>
              <a:t>In addition to assignment of surgeon for a surgery, other personnel, equipment and drugs can be assigned. </a:t>
            </a:r>
            <a:endParaRPr lang="en-US" sz="1600" dirty="0"/>
          </a:p>
          <a:p>
            <a:endParaRPr lang="en-US" sz="1600" dirty="0"/>
          </a:p>
        </p:txBody>
      </p:sp>
      <p:pic>
        <p:nvPicPr>
          <p:cNvPr id="4" name="Picture 3"/>
          <p:cNvPicPr/>
          <p:nvPr/>
        </p:nvPicPr>
        <p:blipFill>
          <a:blip r:embed="rId2"/>
          <a:stretch>
            <a:fillRect/>
          </a:stretch>
        </p:blipFill>
        <p:spPr>
          <a:xfrm>
            <a:off x="533400" y="1352550"/>
            <a:ext cx="8229600" cy="1752600"/>
          </a:xfrm>
          <a:prstGeom prst="rect">
            <a:avLst/>
          </a:prstGeom>
          <a:ln>
            <a:noFill/>
          </a:ln>
        </p:spPr>
      </p:pic>
      <p:pic>
        <p:nvPicPr>
          <p:cNvPr id="5" name="Picture 4"/>
          <p:cNvPicPr/>
          <p:nvPr/>
        </p:nvPicPr>
        <p:blipFill>
          <a:blip r:embed="rId3"/>
          <a:stretch>
            <a:fillRect/>
          </a:stretch>
        </p:blipFill>
        <p:spPr>
          <a:xfrm>
            <a:off x="685800" y="3257550"/>
            <a:ext cx="8077200" cy="1482327"/>
          </a:xfrm>
          <a:prstGeom prst="rect">
            <a:avLst/>
          </a:prstGeom>
          <a:ln>
            <a:noFill/>
          </a:ln>
        </p:spPr>
      </p:pic>
    </p:spTree>
    <p:extLst>
      <p:ext uri="{BB962C8B-B14F-4D97-AF65-F5344CB8AC3E}">
        <p14:creationId xmlns:p14="http://schemas.microsoft.com/office/powerpoint/2010/main" xmlns="" val="152098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Out Patient Screen Flow</a:t>
            </a:r>
            <a:endParaRPr lang="en-IN" b="1" dirty="0"/>
          </a:p>
        </p:txBody>
      </p:sp>
    </p:spTree>
    <p:extLst>
      <p:ext uri="{BB962C8B-B14F-4D97-AF65-F5344CB8AC3E}">
        <p14:creationId xmlns:p14="http://schemas.microsoft.com/office/powerpoint/2010/main" xmlns="" val="1470399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OT Schedule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90000"/>
            </a:pPr>
            <a:r>
              <a:rPr lang="en-US" sz="1600" dirty="0">
                <a:solidFill>
                  <a:srgbClr val="000000"/>
                </a:solidFill>
              </a:rPr>
              <a:t>OT schedule along with patient details can be viewed and the user can edit the details.</a:t>
            </a:r>
            <a:endParaRPr lang="en-US" sz="1600" dirty="0"/>
          </a:p>
          <a:p>
            <a:pPr>
              <a:buSzPct val="90000"/>
            </a:pPr>
            <a:r>
              <a:rPr lang="en-US" sz="1600" dirty="0">
                <a:solidFill>
                  <a:srgbClr val="000000"/>
                </a:solidFill>
              </a:rPr>
              <a:t>In case of un-availability of Theatres, user can shift the surgery to other Theatre.</a:t>
            </a:r>
            <a:endParaRPr lang="en-US" sz="1600" dirty="0"/>
          </a:p>
          <a:p>
            <a:endParaRPr lang="en-US" sz="1600" dirty="0"/>
          </a:p>
        </p:txBody>
      </p:sp>
      <p:pic>
        <p:nvPicPr>
          <p:cNvPr id="4" name="Picture 3"/>
          <p:cNvPicPr/>
          <p:nvPr/>
        </p:nvPicPr>
        <p:blipFill>
          <a:blip r:embed="rId2"/>
          <a:stretch>
            <a:fillRect/>
          </a:stretch>
        </p:blipFill>
        <p:spPr>
          <a:xfrm>
            <a:off x="304800" y="1428750"/>
            <a:ext cx="8458200" cy="3311127"/>
          </a:xfrm>
          <a:prstGeom prst="rect">
            <a:avLst/>
          </a:prstGeom>
          <a:ln>
            <a:noFill/>
          </a:ln>
        </p:spPr>
      </p:pic>
    </p:spTree>
    <p:extLst>
      <p:ext uri="{BB962C8B-B14F-4D97-AF65-F5344CB8AC3E}">
        <p14:creationId xmlns:p14="http://schemas.microsoft.com/office/powerpoint/2010/main" xmlns="" val="1723656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Cancellation Of Surgery</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90000"/>
            </a:pPr>
            <a:r>
              <a:rPr lang="en-US" sz="1600" dirty="0">
                <a:solidFill>
                  <a:srgbClr val="000000"/>
                </a:solidFill>
              </a:rPr>
              <a:t>In case of cancellation of surgery on patients request, user can cancel the surgery.</a:t>
            </a:r>
            <a:endParaRPr lang="en-US" sz="1600" dirty="0"/>
          </a:p>
          <a:p>
            <a:pPr>
              <a:buSzPct val="90000"/>
            </a:pPr>
            <a:r>
              <a:rPr lang="en-US" sz="1600" dirty="0">
                <a:solidFill>
                  <a:srgbClr val="000000"/>
                </a:solidFill>
              </a:rPr>
              <a:t>Once surgery is done and case sheet is entered, the surgery can’t be cancelled in the system.</a:t>
            </a:r>
            <a:endParaRPr lang="en-US" sz="1600" dirty="0"/>
          </a:p>
          <a:p>
            <a:endParaRPr lang="en-US" sz="1600" dirty="0"/>
          </a:p>
        </p:txBody>
      </p:sp>
      <p:pic>
        <p:nvPicPr>
          <p:cNvPr id="4" name="Picture 3"/>
          <p:cNvPicPr/>
          <p:nvPr/>
        </p:nvPicPr>
        <p:blipFill>
          <a:blip r:embed="rId2"/>
          <a:stretch>
            <a:fillRect/>
          </a:stretch>
        </p:blipFill>
        <p:spPr>
          <a:xfrm>
            <a:off x="381000" y="1733550"/>
            <a:ext cx="8382000" cy="3006327"/>
          </a:xfrm>
          <a:prstGeom prst="rect">
            <a:avLst/>
          </a:prstGeom>
          <a:ln>
            <a:noFill/>
          </a:ln>
        </p:spPr>
      </p:pic>
    </p:spTree>
    <p:extLst>
      <p:ext uri="{BB962C8B-B14F-4D97-AF65-F5344CB8AC3E}">
        <p14:creationId xmlns:p14="http://schemas.microsoft.com/office/powerpoint/2010/main" xmlns="" val="2606892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Case Sheet</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r>
              <a:rPr lang="en-US" sz="1600" dirty="0">
                <a:solidFill>
                  <a:srgbClr val="000000"/>
                </a:solidFill>
              </a:rPr>
              <a:t>Once surgery is done, patient will be under post-operative care for a few days and during this period, case sheet will be maintained for each patient.</a:t>
            </a:r>
            <a:endParaRPr lang="en-US" sz="1600" dirty="0"/>
          </a:p>
          <a:p>
            <a:endParaRPr lang="en-US" sz="1600" dirty="0"/>
          </a:p>
        </p:txBody>
      </p:sp>
      <p:pic>
        <p:nvPicPr>
          <p:cNvPr id="4" name="Picture 3"/>
          <p:cNvPicPr/>
          <p:nvPr/>
        </p:nvPicPr>
        <p:blipFill>
          <a:blip r:embed="rId2"/>
          <a:stretch>
            <a:fillRect/>
          </a:stretch>
        </p:blipFill>
        <p:spPr>
          <a:xfrm>
            <a:off x="304800" y="1428750"/>
            <a:ext cx="8610600" cy="3429000"/>
          </a:xfrm>
          <a:prstGeom prst="rect">
            <a:avLst/>
          </a:prstGeom>
          <a:ln>
            <a:noFill/>
          </a:ln>
        </p:spPr>
      </p:pic>
    </p:spTree>
    <p:extLst>
      <p:ext uri="{BB962C8B-B14F-4D97-AF65-F5344CB8AC3E}">
        <p14:creationId xmlns:p14="http://schemas.microsoft.com/office/powerpoint/2010/main" xmlns="" val="3577450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Pre-Anaesthesia Form</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80000"/>
              <a:buFont typeface="Arial"/>
              <a:buChar char="•"/>
            </a:pPr>
            <a:r>
              <a:rPr lang="en-US" sz="1600" dirty="0">
                <a:solidFill>
                  <a:srgbClr val="000000"/>
                </a:solidFill>
              </a:rPr>
              <a:t>Pre-</a:t>
            </a:r>
            <a:r>
              <a:rPr lang="en-US" sz="1600" dirty="0" err="1">
                <a:solidFill>
                  <a:srgbClr val="000000"/>
                </a:solidFill>
              </a:rPr>
              <a:t>Anaesthesia</a:t>
            </a:r>
            <a:r>
              <a:rPr lang="en-US" sz="1600" dirty="0">
                <a:solidFill>
                  <a:srgbClr val="000000"/>
                </a:solidFill>
              </a:rPr>
              <a:t> form is filled before each surgery.</a:t>
            </a:r>
            <a:endParaRPr lang="en-US" sz="1600" dirty="0"/>
          </a:p>
          <a:p>
            <a:pPr algn="ctr">
              <a:lnSpc>
                <a:spcPct val="100000"/>
              </a:lnSpc>
            </a:pPr>
            <a:endParaRPr lang="en-US" sz="1600" dirty="0"/>
          </a:p>
          <a:p>
            <a:endParaRPr lang="en-US" sz="1600" dirty="0"/>
          </a:p>
        </p:txBody>
      </p:sp>
      <p:pic>
        <p:nvPicPr>
          <p:cNvPr id="4" name="Picture 3"/>
          <p:cNvPicPr/>
          <p:nvPr/>
        </p:nvPicPr>
        <p:blipFill>
          <a:blip r:embed="rId2"/>
          <a:stretch>
            <a:fillRect/>
          </a:stretch>
        </p:blipFill>
        <p:spPr>
          <a:xfrm>
            <a:off x="533400" y="1123950"/>
            <a:ext cx="8382000" cy="1752600"/>
          </a:xfrm>
          <a:prstGeom prst="rect">
            <a:avLst/>
          </a:prstGeom>
          <a:ln>
            <a:noFill/>
          </a:ln>
        </p:spPr>
      </p:pic>
      <p:pic>
        <p:nvPicPr>
          <p:cNvPr id="5" name="Picture 4"/>
          <p:cNvPicPr/>
          <p:nvPr/>
        </p:nvPicPr>
        <p:blipFill>
          <a:blip r:embed="rId3"/>
          <a:stretch>
            <a:fillRect/>
          </a:stretch>
        </p:blipFill>
        <p:spPr>
          <a:xfrm>
            <a:off x="533400" y="3028950"/>
            <a:ext cx="8458200" cy="1710926"/>
          </a:xfrm>
          <a:prstGeom prst="rect">
            <a:avLst/>
          </a:prstGeom>
          <a:ln>
            <a:noFill/>
          </a:ln>
        </p:spPr>
      </p:pic>
    </p:spTree>
    <p:extLst>
      <p:ext uri="{BB962C8B-B14F-4D97-AF65-F5344CB8AC3E}">
        <p14:creationId xmlns:p14="http://schemas.microsoft.com/office/powerpoint/2010/main" xmlns="" val="1897955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OT Notes</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80000"/>
              <a:buFont typeface="Arial"/>
              <a:buChar char="•"/>
            </a:pPr>
            <a:r>
              <a:rPr lang="en-US" sz="1600" dirty="0">
                <a:solidFill>
                  <a:srgbClr val="000000"/>
                </a:solidFill>
              </a:rPr>
              <a:t>There is provision for maintaining OT notes.</a:t>
            </a:r>
            <a:endParaRPr lang="en-US" sz="1600" dirty="0"/>
          </a:p>
          <a:p>
            <a:endParaRPr lang="en-US" sz="1600" dirty="0"/>
          </a:p>
        </p:txBody>
      </p:sp>
      <p:pic>
        <p:nvPicPr>
          <p:cNvPr id="4" name="Picture 3"/>
          <p:cNvPicPr/>
          <p:nvPr/>
        </p:nvPicPr>
        <p:blipFill>
          <a:blip r:embed="rId2"/>
          <a:stretch>
            <a:fillRect/>
          </a:stretch>
        </p:blipFill>
        <p:spPr>
          <a:xfrm>
            <a:off x="304800" y="1352550"/>
            <a:ext cx="8458200" cy="1752600"/>
          </a:xfrm>
          <a:prstGeom prst="rect">
            <a:avLst/>
          </a:prstGeom>
          <a:ln>
            <a:noFill/>
          </a:ln>
        </p:spPr>
      </p:pic>
      <p:pic>
        <p:nvPicPr>
          <p:cNvPr id="5" name="Picture 4"/>
          <p:cNvPicPr/>
          <p:nvPr/>
        </p:nvPicPr>
        <p:blipFill>
          <a:blip r:embed="rId3"/>
          <a:stretch>
            <a:fillRect/>
          </a:stretch>
        </p:blipFill>
        <p:spPr>
          <a:xfrm>
            <a:off x="381000" y="3146822"/>
            <a:ext cx="8305800" cy="1634728"/>
          </a:xfrm>
          <a:prstGeom prst="rect">
            <a:avLst/>
          </a:prstGeom>
          <a:ln>
            <a:noFill/>
          </a:ln>
        </p:spPr>
      </p:pic>
    </p:spTree>
    <p:extLst>
      <p:ext uri="{BB962C8B-B14F-4D97-AF65-F5344CB8AC3E}">
        <p14:creationId xmlns:p14="http://schemas.microsoft.com/office/powerpoint/2010/main" xmlns="" val="112398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Nursing</a:t>
            </a:r>
            <a:r>
              <a:rPr lang="en-IN" dirty="0">
                <a:solidFill>
                  <a:srgbClr val="000000"/>
                </a:solidFill>
              </a:rPr>
              <a:t> </a:t>
            </a:r>
            <a:r>
              <a:rPr lang="en-IN" dirty="0"/>
              <a:t/>
            </a:r>
            <a:br>
              <a:rPr lang="en-IN" dirty="0"/>
            </a:br>
            <a:endParaRPr lang="en-US" dirty="0"/>
          </a:p>
        </p:txBody>
      </p:sp>
      <p:sp>
        <p:nvSpPr>
          <p:cNvPr id="3" name="Content Placeholder 2"/>
          <p:cNvSpPr>
            <a:spLocks noGrp="1"/>
          </p:cNvSpPr>
          <p:nvPr>
            <p:ph idx="1"/>
          </p:nvPr>
        </p:nvSpPr>
        <p:spPr/>
        <p:txBody>
          <a:bodyPr>
            <a:normAutofit/>
          </a:bodyPr>
          <a:lstStyle/>
          <a:p>
            <a:pPr lvl="1">
              <a:buSzPct val="80000"/>
              <a:buFont typeface="Corbel"/>
              <a:buChar char="–"/>
            </a:pPr>
            <a:r>
              <a:rPr lang="en-US" sz="1600" dirty="0">
                <a:solidFill>
                  <a:srgbClr val="000000"/>
                </a:solidFill>
              </a:rPr>
              <a:t>This module helps in maintaining various forms like Nurse Assessment form, Doctor Assessment form etc.,</a:t>
            </a:r>
            <a:endParaRPr lang="en-US" sz="1600" dirty="0"/>
          </a:p>
          <a:p>
            <a:pPr lvl="1">
              <a:buSzPct val="80000"/>
              <a:buFont typeface="Corbel"/>
              <a:buChar char="–"/>
            </a:pPr>
            <a:r>
              <a:rPr lang="en-US" sz="1600" dirty="0">
                <a:solidFill>
                  <a:srgbClr val="000000"/>
                </a:solidFill>
              </a:rPr>
              <a:t>There is provision for maintaining Vitals, Doctor visit details, Nurse Notes, Allergy Details, Drug details, Investigation details etc.,</a:t>
            </a:r>
            <a:endParaRPr lang="en-US" sz="1600" dirty="0"/>
          </a:p>
          <a:p>
            <a:pPr lvl="1">
              <a:buSzPct val="80000"/>
              <a:buFont typeface="Corbel"/>
              <a:buChar char="–"/>
            </a:pPr>
            <a:r>
              <a:rPr lang="en-US" sz="1600" dirty="0">
                <a:solidFill>
                  <a:srgbClr val="000000"/>
                </a:solidFill>
              </a:rPr>
              <a:t>This module helps in managing Cross Consultancy, complete details of IP Services used etc.,</a:t>
            </a:r>
            <a:endParaRPr lang="en-US" sz="1600" dirty="0"/>
          </a:p>
          <a:p>
            <a:pPr lvl="1">
              <a:buSzPct val="80000"/>
              <a:buFont typeface="Corbel"/>
              <a:buChar char="–"/>
            </a:pPr>
            <a:r>
              <a:rPr lang="en-US" sz="1600" dirty="0">
                <a:solidFill>
                  <a:srgbClr val="000000"/>
                </a:solidFill>
              </a:rPr>
              <a:t>This module helps in managing Bed Transfer if the patient requests for the same</a:t>
            </a:r>
            <a:endParaRPr lang="en-US" sz="1600" dirty="0"/>
          </a:p>
          <a:p>
            <a:endParaRPr lang="en-US" sz="2000" dirty="0"/>
          </a:p>
        </p:txBody>
      </p:sp>
    </p:spTree>
    <p:extLst>
      <p:ext uri="{BB962C8B-B14F-4D97-AF65-F5344CB8AC3E}">
        <p14:creationId xmlns:p14="http://schemas.microsoft.com/office/powerpoint/2010/main" xmlns="" val="1599771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Nursing Screen Flow</a:t>
            </a:r>
            <a:endParaRPr lang="en-IN" b="1" dirty="0"/>
          </a:p>
          <a:p>
            <a:pPr marL="0" indent="0" algn="ctr">
              <a:buNone/>
            </a:pPr>
            <a:endParaRPr lang="en-US" dirty="0"/>
          </a:p>
        </p:txBody>
      </p:sp>
    </p:spTree>
    <p:extLst>
      <p:ext uri="{BB962C8B-B14F-4D97-AF65-F5344CB8AC3E}">
        <p14:creationId xmlns:p14="http://schemas.microsoft.com/office/powerpoint/2010/main" xmlns="" val="827640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Initial Assessment Forms</a:t>
            </a:r>
            <a:r>
              <a:rPr lang="en-IN" dirty="0"/>
              <a:t/>
            </a:r>
            <a:br>
              <a:rPr lang="en-IN"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buSzPct val="90000"/>
            </a:pPr>
            <a:r>
              <a:rPr lang="en-US" sz="1400" b="1" dirty="0">
                <a:solidFill>
                  <a:srgbClr val="000000"/>
                </a:solidFill>
              </a:rPr>
              <a:t>Nurse Assessment Form:</a:t>
            </a:r>
            <a:r>
              <a:rPr lang="en-US" sz="1400" dirty="0">
                <a:solidFill>
                  <a:srgbClr val="000000"/>
                </a:solidFill>
              </a:rPr>
              <a:t> Basic Health details are noted by Nursing Staff. The entered data can be updated if necessary.</a:t>
            </a:r>
            <a:endParaRPr lang="en-US" sz="1400" dirty="0"/>
          </a:p>
          <a:p>
            <a:pPr>
              <a:buFont typeface="Arial"/>
              <a:buChar char="•"/>
            </a:pPr>
            <a:r>
              <a:rPr lang="en-US" sz="1400" b="1" dirty="0">
                <a:solidFill>
                  <a:srgbClr val="000000"/>
                </a:solidFill>
              </a:rPr>
              <a:t>Nursing Care Plan:</a:t>
            </a:r>
            <a:r>
              <a:rPr lang="en-US" sz="1400" dirty="0">
                <a:solidFill>
                  <a:srgbClr val="000000"/>
                </a:solidFill>
              </a:rPr>
              <a:t> User will enter investigations to be recorded and their effectiveness assessed.</a:t>
            </a:r>
            <a:endParaRPr lang="en-US" sz="1400" dirty="0"/>
          </a:p>
          <a:p>
            <a:pPr>
              <a:buFont typeface="Arial"/>
              <a:buChar char="•"/>
            </a:pPr>
            <a:r>
              <a:rPr lang="en-US" sz="1400" b="1" dirty="0">
                <a:solidFill>
                  <a:srgbClr val="000000"/>
                </a:solidFill>
              </a:rPr>
              <a:t>Doctor Assessment Form :</a:t>
            </a:r>
            <a:r>
              <a:rPr lang="en-US" sz="1400" dirty="0">
                <a:solidFill>
                  <a:srgbClr val="000000"/>
                </a:solidFill>
              </a:rPr>
              <a:t> Current Medical History and describes recent changes in health, hospitalizations, falls, etc., in the past 6 months</a:t>
            </a:r>
            <a:endParaRPr lang="en-US" sz="1400" dirty="0"/>
          </a:p>
          <a:p>
            <a:pPr>
              <a:buFont typeface="Arial"/>
              <a:buChar char="•"/>
            </a:pPr>
            <a:r>
              <a:rPr lang="en-US" sz="1400" b="1" dirty="0">
                <a:solidFill>
                  <a:srgbClr val="000000"/>
                </a:solidFill>
              </a:rPr>
              <a:t>Doctor Care Plan :</a:t>
            </a:r>
            <a:r>
              <a:rPr lang="en-US" sz="1400" dirty="0">
                <a:solidFill>
                  <a:srgbClr val="000000"/>
                </a:solidFill>
              </a:rPr>
              <a:t> Based on Doctor’s treatment plan, user will enter the diagnosis and care plan of the patient.</a:t>
            </a:r>
            <a:endParaRPr lang="en-US" sz="1400" dirty="0"/>
          </a:p>
          <a:p>
            <a:pPr>
              <a:buFont typeface="Arial"/>
              <a:buChar char="•"/>
            </a:pPr>
            <a:r>
              <a:rPr lang="en-US" sz="1400" b="1" dirty="0">
                <a:solidFill>
                  <a:srgbClr val="000000"/>
                </a:solidFill>
              </a:rPr>
              <a:t>Nutrition Plan</a:t>
            </a:r>
            <a:r>
              <a:rPr lang="en-US" sz="1400" dirty="0">
                <a:solidFill>
                  <a:srgbClr val="000000"/>
                </a:solidFill>
              </a:rPr>
              <a:t> </a:t>
            </a:r>
            <a:r>
              <a:rPr lang="en-US" sz="1400" b="1" dirty="0">
                <a:solidFill>
                  <a:srgbClr val="000000"/>
                </a:solidFill>
              </a:rPr>
              <a:t>:</a:t>
            </a:r>
            <a:r>
              <a:rPr lang="en-US" sz="1400" dirty="0">
                <a:solidFill>
                  <a:srgbClr val="000000"/>
                </a:solidFill>
              </a:rPr>
              <a:t> User will enter Hygiene diet to be followed by the patient. </a:t>
            </a:r>
            <a:endParaRPr lang="en-US" sz="1400" dirty="0"/>
          </a:p>
          <a:p>
            <a:endParaRPr lang="en-US" sz="1400" dirty="0"/>
          </a:p>
        </p:txBody>
      </p:sp>
      <p:pic>
        <p:nvPicPr>
          <p:cNvPr id="4" name="Picture 3"/>
          <p:cNvPicPr/>
          <p:nvPr/>
        </p:nvPicPr>
        <p:blipFill>
          <a:blip r:embed="rId2"/>
          <a:stretch>
            <a:fillRect/>
          </a:stretch>
        </p:blipFill>
        <p:spPr>
          <a:xfrm>
            <a:off x="609600" y="2724150"/>
            <a:ext cx="8153400" cy="2133600"/>
          </a:xfrm>
          <a:prstGeom prst="rect">
            <a:avLst/>
          </a:prstGeom>
          <a:ln>
            <a:noFill/>
          </a:ln>
        </p:spPr>
      </p:pic>
    </p:spTree>
    <p:extLst>
      <p:ext uri="{BB962C8B-B14F-4D97-AF65-F5344CB8AC3E}">
        <p14:creationId xmlns:p14="http://schemas.microsoft.com/office/powerpoint/2010/main" xmlns="" val="2156152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01278"/>
            <a:ext cx="8686800" cy="4080272"/>
          </a:xfrm>
        </p:spPr>
        <p:txBody>
          <a:bodyPr>
            <a:normAutofit/>
          </a:bodyPr>
          <a:lstStyle/>
          <a:p>
            <a:pPr>
              <a:lnSpc>
                <a:spcPct val="100000"/>
              </a:lnSpc>
            </a:pPr>
            <a:endParaRPr lang="en-US" sz="1600" dirty="0"/>
          </a:p>
          <a:p>
            <a:pPr>
              <a:buSzPct val="90000"/>
            </a:pPr>
            <a:r>
              <a:rPr lang="en-US" sz="1600" b="1" dirty="0">
                <a:solidFill>
                  <a:srgbClr val="000000"/>
                </a:solidFill>
              </a:rPr>
              <a:t>Vitals:</a:t>
            </a:r>
            <a:r>
              <a:rPr lang="en-US" sz="1600" dirty="0">
                <a:solidFill>
                  <a:srgbClr val="000000"/>
                </a:solidFill>
              </a:rPr>
              <a:t> Vitals will be entered at specified time intervals.  </a:t>
            </a:r>
            <a:endParaRPr lang="en-US" sz="1600" dirty="0"/>
          </a:p>
          <a:p>
            <a:pPr>
              <a:buSzPct val="90000"/>
            </a:pPr>
            <a:r>
              <a:rPr lang="en-US" sz="1600" b="1" dirty="0">
                <a:solidFill>
                  <a:srgbClr val="000000"/>
                </a:solidFill>
              </a:rPr>
              <a:t>Doctor Visits : </a:t>
            </a:r>
            <a:r>
              <a:rPr lang="en-US" sz="1600" dirty="0">
                <a:solidFill>
                  <a:srgbClr val="000000"/>
                </a:solidFill>
              </a:rPr>
              <a:t>User will enter the details of the Doctor’s visits and if any diagnosis or procedures given by the respective Doctor.</a:t>
            </a:r>
            <a:endParaRPr lang="en-US" sz="1600" dirty="0"/>
          </a:p>
          <a:p>
            <a:pPr>
              <a:buSzPct val="90000"/>
            </a:pPr>
            <a:r>
              <a:rPr lang="en-US" sz="1600" b="1" dirty="0">
                <a:solidFill>
                  <a:srgbClr val="000000"/>
                </a:solidFill>
              </a:rPr>
              <a:t>Nurse Notes :</a:t>
            </a:r>
            <a:r>
              <a:rPr lang="en-US" sz="1600" dirty="0">
                <a:solidFill>
                  <a:srgbClr val="000000"/>
                </a:solidFill>
              </a:rPr>
              <a:t> Nurse will enter the details based on patients condition.</a:t>
            </a: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609600" y="2190749"/>
            <a:ext cx="8153400" cy="2549127"/>
          </a:xfrm>
          <a:prstGeom prst="rect">
            <a:avLst/>
          </a:prstGeom>
          <a:ln>
            <a:noFill/>
          </a:ln>
        </p:spPr>
      </p:pic>
    </p:spTree>
    <p:extLst>
      <p:ext uri="{BB962C8B-B14F-4D97-AF65-F5344CB8AC3E}">
        <p14:creationId xmlns:p14="http://schemas.microsoft.com/office/powerpoint/2010/main" xmlns="" val="1761907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endParaRPr lang="en-US" sz="1600" dirty="0"/>
          </a:p>
          <a:p>
            <a:pPr>
              <a:lnSpc>
                <a:spcPct val="100000"/>
              </a:lnSpc>
            </a:pPr>
            <a:r>
              <a:rPr lang="en-US" sz="1600" b="1" dirty="0">
                <a:solidFill>
                  <a:srgbClr val="000000"/>
                </a:solidFill>
              </a:rPr>
              <a:t>Allergies:</a:t>
            </a:r>
            <a:r>
              <a:rPr lang="en-US" sz="1600" dirty="0">
                <a:solidFill>
                  <a:srgbClr val="000000"/>
                </a:solidFill>
              </a:rPr>
              <a:t> If patient has any allergies, the same will be entered into the system.</a:t>
            </a:r>
            <a:endParaRPr lang="en-US" sz="1600" dirty="0"/>
          </a:p>
          <a:p>
            <a:pPr>
              <a:lnSpc>
                <a:spcPct val="100000"/>
              </a:lnSpc>
            </a:pPr>
            <a:r>
              <a:rPr lang="en-US" sz="1600" b="1" dirty="0">
                <a:solidFill>
                  <a:srgbClr val="000000"/>
                </a:solidFill>
              </a:rPr>
              <a:t>Drug Inputs : </a:t>
            </a:r>
            <a:r>
              <a:rPr lang="en-US" sz="1600" dirty="0">
                <a:solidFill>
                  <a:srgbClr val="000000"/>
                </a:solidFill>
              </a:rPr>
              <a:t>Details of all the drugs prescribed and given to the patient will be entered into the system.</a:t>
            </a:r>
            <a:endParaRPr lang="en-US" sz="1600" dirty="0"/>
          </a:p>
          <a:p>
            <a:pPr>
              <a:lnSpc>
                <a:spcPct val="100000"/>
              </a:lnSpc>
            </a:pPr>
            <a:r>
              <a:rPr lang="en-US" sz="1600" b="1" dirty="0">
                <a:solidFill>
                  <a:srgbClr val="000000"/>
                </a:solidFill>
              </a:rPr>
              <a:t>Investigations :</a:t>
            </a:r>
            <a:r>
              <a:rPr lang="en-US" sz="1600" dirty="0">
                <a:solidFill>
                  <a:srgbClr val="000000"/>
                </a:solidFill>
              </a:rPr>
              <a:t> All the investigation details will be entered into the system.  </a:t>
            </a:r>
            <a:endParaRPr lang="en-US" sz="1600" dirty="0"/>
          </a:p>
          <a:p>
            <a:endParaRPr lang="en-US" sz="1600" dirty="0"/>
          </a:p>
        </p:txBody>
      </p:sp>
      <p:pic>
        <p:nvPicPr>
          <p:cNvPr id="4" name="Picture 3"/>
          <p:cNvPicPr/>
          <p:nvPr/>
        </p:nvPicPr>
        <p:blipFill>
          <a:blip r:embed="rId2"/>
          <a:stretch>
            <a:fillRect/>
          </a:stretch>
        </p:blipFill>
        <p:spPr>
          <a:xfrm>
            <a:off x="381000" y="2266949"/>
            <a:ext cx="8610600" cy="2472927"/>
          </a:xfrm>
          <a:prstGeom prst="rect">
            <a:avLst/>
          </a:prstGeom>
          <a:ln>
            <a:noFill/>
          </a:ln>
        </p:spPr>
      </p:pic>
    </p:spTree>
    <p:extLst>
      <p:ext uri="{BB962C8B-B14F-4D97-AF65-F5344CB8AC3E}">
        <p14:creationId xmlns:p14="http://schemas.microsoft.com/office/powerpoint/2010/main" xmlns="" val="9204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 PATIENT</a:t>
            </a:r>
          </a:p>
        </p:txBody>
      </p:sp>
      <p:sp>
        <p:nvSpPr>
          <p:cNvPr id="3" name="Content Placeholder 2"/>
          <p:cNvSpPr>
            <a:spLocks noGrp="1"/>
          </p:cNvSpPr>
          <p:nvPr>
            <p:ph idx="1"/>
          </p:nvPr>
        </p:nvSpPr>
        <p:spPr/>
        <p:txBody>
          <a:bodyPr>
            <a:normAutofit/>
          </a:bodyPr>
          <a:lstStyle/>
          <a:p>
            <a:pPr>
              <a:buSzPct val="90000"/>
            </a:pPr>
            <a:r>
              <a:rPr lang="en-US" sz="1600" b="1" dirty="0">
                <a:solidFill>
                  <a:srgbClr val="000000"/>
                </a:solidFill>
                <a:latin typeface="Arial"/>
              </a:rPr>
              <a:t>Patient Queue</a:t>
            </a:r>
            <a:r>
              <a:rPr lang="en-US" sz="1600" dirty="0">
                <a:solidFill>
                  <a:srgbClr val="000000"/>
                </a:solidFill>
                <a:latin typeface="Arial"/>
              </a:rPr>
              <a:t>: </a:t>
            </a:r>
            <a:r>
              <a:rPr lang="en-US" sz="1600" dirty="0">
                <a:solidFill>
                  <a:srgbClr val="000000"/>
                </a:solidFill>
              </a:rPr>
              <a:t>By using this page new patients can be registered and appointments for those patients can be generated at a selected time-slot.</a:t>
            </a:r>
            <a:endParaRPr lang="en-US" sz="1600" dirty="0"/>
          </a:p>
          <a:p>
            <a:pPr>
              <a:buSzPct val="90000"/>
            </a:pPr>
            <a:r>
              <a:rPr lang="en-US" sz="1600" dirty="0">
                <a:solidFill>
                  <a:srgbClr val="000000"/>
                </a:solidFill>
              </a:rPr>
              <a:t>Appointments for old patients with valid registration can also be generated.</a:t>
            </a:r>
            <a:endParaRPr lang="en-US" sz="1600" dirty="0"/>
          </a:p>
          <a:p>
            <a:pPr>
              <a:buSzPct val="90000"/>
            </a:pPr>
            <a:r>
              <a:rPr lang="en-US" sz="1600" dirty="0">
                <a:solidFill>
                  <a:srgbClr val="000000"/>
                </a:solidFill>
              </a:rPr>
              <a:t>Doctor availability slots can also be updated in the system depending on the availability of the doctor. </a:t>
            </a:r>
            <a:r>
              <a:rPr lang="en-US" sz="1600" dirty="0">
                <a:solidFill>
                  <a:srgbClr val="000000"/>
                </a:solidFill>
                <a:latin typeface="Arial"/>
              </a:rPr>
              <a:t> </a:t>
            </a:r>
            <a:endParaRPr lang="en-US" sz="1600" dirty="0"/>
          </a:p>
          <a:p>
            <a:endParaRPr lang="en-US" sz="1600" dirty="0"/>
          </a:p>
        </p:txBody>
      </p:sp>
      <p:pic>
        <p:nvPicPr>
          <p:cNvPr id="4" name="Picture 3"/>
          <p:cNvPicPr/>
          <p:nvPr/>
        </p:nvPicPr>
        <p:blipFill>
          <a:blip r:embed="rId2"/>
          <a:stretch>
            <a:fillRect/>
          </a:stretch>
        </p:blipFill>
        <p:spPr>
          <a:xfrm>
            <a:off x="533400" y="2114549"/>
            <a:ext cx="8382000" cy="2625327"/>
          </a:xfrm>
          <a:prstGeom prst="rect">
            <a:avLst/>
          </a:prstGeom>
          <a:ln>
            <a:noFill/>
          </a:ln>
        </p:spPr>
      </p:pic>
    </p:spTree>
    <p:extLst>
      <p:ext uri="{BB962C8B-B14F-4D97-AF65-F5344CB8AC3E}">
        <p14:creationId xmlns:p14="http://schemas.microsoft.com/office/powerpoint/2010/main" xmlns="" val="397734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b="1" dirty="0">
                <a:solidFill>
                  <a:srgbClr val="000000"/>
                </a:solidFill>
              </a:rPr>
              <a:t>Case Sheet: </a:t>
            </a:r>
            <a:r>
              <a:rPr lang="en-US" sz="1600" dirty="0">
                <a:solidFill>
                  <a:srgbClr val="000000"/>
                </a:solidFill>
              </a:rPr>
              <a:t>The complete case sheet of the patient will be maintained in the system.</a:t>
            </a:r>
            <a:endParaRPr lang="en-US" sz="1600" dirty="0"/>
          </a:p>
          <a:p>
            <a:endParaRPr lang="en-US" sz="1600" dirty="0"/>
          </a:p>
        </p:txBody>
      </p:sp>
      <p:pic>
        <p:nvPicPr>
          <p:cNvPr id="4" name="Picture 3"/>
          <p:cNvPicPr/>
          <p:nvPr/>
        </p:nvPicPr>
        <p:blipFill>
          <a:blip r:embed="rId2"/>
          <a:stretch>
            <a:fillRect/>
          </a:stretch>
        </p:blipFill>
        <p:spPr>
          <a:xfrm>
            <a:off x="381000" y="1047749"/>
            <a:ext cx="8534400" cy="3692127"/>
          </a:xfrm>
          <a:prstGeom prst="rect">
            <a:avLst/>
          </a:prstGeom>
          <a:ln>
            <a:noFill/>
          </a:ln>
        </p:spPr>
      </p:pic>
    </p:spTree>
    <p:extLst>
      <p:ext uri="{BB962C8B-B14F-4D97-AF65-F5344CB8AC3E}">
        <p14:creationId xmlns:p14="http://schemas.microsoft.com/office/powerpoint/2010/main" xmlns="" val="2573789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3999" cy="5143500"/>
          </a:xfrm>
        </p:spPr>
      </p:pic>
    </p:spTree>
    <p:extLst>
      <p:ext uri="{BB962C8B-B14F-4D97-AF65-F5344CB8AC3E}">
        <p14:creationId xmlns:p14="http://schemas.microsoft.com/office/powerpoint/2010/main" xmlns="" val="97637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Appointments</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buSzPct val="90000"/>
            </a:pPr>
            <a:r>
              <a:rPr lang="en-US" sz="1600" b="1" dirty="0">
                <a:solidFill>
                  <a:srgbClr val="000000"/>
                </a:solidFill>
                <a:latin typeface="Arial"/>
              </a:rPr>
              <a:t>Appointments: </a:t>
            </a:r>
            <a:r>
              <a:rPr lang="en-US" sz="1600" dirty="0">
                <a:solidFill>
                  <a:srgbClr val="000000"/>
                </a:solidFill>
              </a:rPr>
              <a:t>By using this page Day-wise appointments for particular doctor can be viewed.</a:t>
            </a:r>
            <a:endParaRPr lang="en-US" sz="1600" dirty="0"/>
          </a:p>
          <a:p>
            <a:pPr>
              <a:buSzPct val="90000"/>
            </a:pPr>
            <a:r>
              <a:rPr lang="en-US" sz="1600" dirty="0">
                <a:solidFill>
                  <a:srgbClr val="000000"/>
                </a:solidFill>
              </a:rPr>
              <a:t>Patient image along with other details like medical record can be accessed.</a:t>
            </a: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533400" y="1657350"/>
            <a:ext cx="8039820" cy="3082527"/>
          </a:xfrm>
          <a:prstGeom prst="rect">
            <a:avLst/>
          </a:prstGeom>
          <a:ln>
            <a:noFill/>
          </a:ln>
        </p:spPr>
      </p:pic>
    </p:spTree>
    <p:extLst>
      <p:ext uri="{BB962C8B-B14F-4D97-AF65-F5344CB8AC3E}">
        <p14:creationId xmlns:p14="http://schemas.microsoft.com/office/powerpoint/2010/main" xmlns="" val="258278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Medical Record</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90000"/>
            </a:pPr>
            <a:r>
              <a:rPr lang="en-US" sz="1600" b="1" dirty="0">
                <a:solidFill>
                  <a:srgbClr val="000000"/>
                </a:solidFill>
              </a:rPr>
              <a:t>Medical Record</a:t>
            </a:r>
            <a:r>
              <a:rPr lang="en-US" sz="1600" dirty="0">
                <a:solidFill>
                  <a:srgbClr val="000000"/>
                </a:solidFill>
              </a:rPr>
              <a:t>: Complete patient medical record can be accessed from this page. </a:t>
            </a:r>
            <a:endParaRPr lang="en-US" sz="1600" dirty="0"/>
          </a:p>
          <a:p>
            <a:pPr>
              <a:buSzPct val="90000"/>
            </a:pPr>
            <a:r>
              <a:rPr lang="en-US" sz="1600" dirty="0">
                <a:solidFill>
                  <a:srgbClr val="000000"/>
                </a:solidFill>
              </a:rPr>
              <a:t>The doctor can use </a:t>
            </a:r>
            <a:r>
              <a:rPr lang="en-US" sz="1600" b="1" dirty="0">
                <a:solidFill>
                  <a:srgbClr val="000000"/>
                </a:solidFill>
              </a:rPr>
              <a:t>Speech to Text </a:t>
            </a:r>
            <a:r>
              <a:rPr lang="en-US" sz="1600" dirty="0">
                <a:solidFill>
                  <a:srgbClr val="000000"/>
                </a:solidFill>
              </a:rPr>
              <a:t> feature to write notes, prescription etc., </a:t>
            </a:r>
            <a:endParaRPr lang="en-US" sz="1600" dirty="0"/>
          </a:p>
          <a:p>
            <a:endParaRPr lang="en-US" sz="1600" dirty="0"/>
          </a:p>
        </p:txBody>
      </p:sp>
      <p:pic>
        <p:nvPicPr>
          <p:cNvPr id="4" name="Picture 3"/>
          <p:cNvPicPr/>
          <p:nvPr/>
        </p:nvPicPr>
        <p:blipFill>
          <a:blip r:embed="rId2"/>
          <a:stretch>
            <a:fillRect/>
          </a:stretch>
        </p:blipFill>
        <p:spPr>
          <a:xfrm>
            <a:off x="457200" y="1428749"/>
            <a:ext cx="8382000" cy="3347305"/>
          </a:xfrm>
          <a:prstGeom prst="rect">
            <a:avLst/>
          </a:prstGeom>
          <a:ln>
            <a:noFill/>
          </a:ln>
        </p:spPr>
      </p:pic>
    </p:spTree>
    <p:extLst>
      <p:ext uri="{BB962C8B-B14F-4D97-AF65-F5344CB8AC3E}">
        <p14:creationId xmlns:p14="http://schemas.microsoft.com/office/powerpoint/2010/main" xmlns="" val="119871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View Bills</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buSzPct val="90000"/>
            </a:pPr>
            <a:r>
              <a:rPr lang="en-US" sz="1600" b="1" dirty="0">
                <a:solidFill>
                  <a:srgbClr val="000000"/>
                </a:solidFill>
              </a:rPr>
              <a:t>View Bills:</a:t>
            </a:r>
            <a:r>
              <a:rPr lang="en-US" sz="1600" dirty="0">
                <a:solidFill>
                  <a:srgbClr val="000000"/>
                </a:solidFill>
              </a:rPr>
              <a:t> All bills for a selected period along with patient appointments and registrations are displayed.</a:t>
            </a:r>
            <a:endParaRPr lang="en-US" sz="1600" dirty="0"/>
          </a:p>
          <a:p>
            <a:pPr>
              <a:lnSpc>
                <a:spcPct val="100000"/>
              </a:lnSpc>
            </a:pPr>
            <a:r>
              <a:rPr lang="en-US" sz="1600" dirty="0">
                <a:solidFill>
                  <a:srgbClr val="000000"/>
                </a:solidFill>
              </a:rPr>
              <a:t>Detailed view is also available for a selected list item. </a:t>
            </a: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457200" y="1581150"/>
            <a:ext cx="8458200" cy="3276600"/>
          </a:xfrm>
          <a:prstGeom prst="rect">
            <a:avLst/>
          </a:prstGeom>
          <a:ln>
            <a:noFill/>
          </a:ln>
        </p:spPr>
      </p:pic>
    </p:spTree>
    <p:extLst>
      <p:ext uri="{BB962C8B-B14F-4D97-AF65-F5344CB8AC3E}">
        <p14:creationId xmlns:p14="http://schemas.microsoft.com/office/powerpoint/2010/main" xmlns="" val="290026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2011</Words>
  <Application>Microsoft Office PowerPoint</Application>
  <PresentationFormat>On-screen Show (16:9)</PresentationFormat>
  <Paragraphs>291</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Hospital Information Management System (HIMS) </vt:lpstr>
      <vt:lpstr>HIMS</vt:lpstr>
      <vt:lpstr> Out Patient Management:  </vt:lpstr>
      <vt:lpstr>Slide 4</vt:lpstr>
      <vt:lpstr>Slide 5</vt:lpstr>
      <vt:lpstr>OUT PATIENT</vt:lpstr>
      <vt:lpstr> Appointments </vt:lpstr>
      <vt:lpstr> Medical Record </vt:lpstr>
      <vt:lpstr> View Bills </vt:lpstr>
      <vt:lpstr> TAT Report </vt:lpstr>
      <vt:lpstr>Slide 11</vt:lpstr>
      <vt:lpstr> Pharmacy </vt:lpstr>
      <vt:lpstr>Slide 13</vt:lpstr>
      <vt:lpstr>Slide 14</vt:lpstr>
      <vt:lpstr> Pharmacy Flow </vt:lpstr>
      <vt:lpstr> Pharmacy Flow </vt:lpstr>
      <vt:lpstr>Pharmacy Flow</vt:lpstr>
      <vt:lpstr>Pharmacy Flow</vt:lpstr>
      <vt:lpstr> Pharmacy Flow </vt:lpstr>
      <vt:lpstr> Pharmacy Flow </vt:lpstr>
      <vt:lpstr> Pharmacy Flow </vt:lpstr>
      <vt:lpstr> Pharmacy Flow </vt:lpstr>
      <vt:lpstr> Pharmacy Reports </vt:lpstr>
      <vt:lpstr> Pharmacy Reports </vt:lpstr>
      <vt:lpstr>Slide 25</vt:lpstr>
      <vt:lpstr> Medical lab </vt:lpstr>
      <vt:lpstr>Slide 27</vt:lpstr>
      <vt:lpstr> Lab Flow </vt:lpstr>
      <vt:lpstr> Lab Billing </vt:lpstr>
      <vt:lpstr> Sample Collection </vt:lpstr>
      <vt:lpstr> Result entry </vt:lpstr>
      <vt:lpstr> Result View </vt:lpstr>
      <vt:lpstr>Reports</vt:lpstr>
      <vt:lpstr>Slide 34</vt:lpstr>
      <vt:lpstr> In Patient  </vt:lpstr>
      <vt:lpstr>Slide 36</vt:lpstr>
      <vt:lpstr> Bed Setup </vt:lpstr>
      <vt:lpstr> IP Registration </vt:lpstr>
      <vt:lpstr> IP Advance Bill </vt:lpstr>
      <vt:lpstr> IP Billing </vt:lpstr>
      <vt:lpstr> IP Services Log </vt:lpstr>
      <vt:lpstr>Slide 42</vt:lpstr>
      <vt:lpstr> Operation Theatre Management </vt:lpstr>
      <vt:lpstr>Slide 44</vt:lpstr>
      <vt:lpstr> OT Set Up  </vt:lpstr>
      <vt:lpstr> OT Set Up </vt:lpstr>
      <vt:lpstr> OT Scheduling </vt:lpstr>
      <vt:lpstr> Scheduling Elective/ Emergency Operation </vt:lpstr>
      <vt:lpstr> Schedule Allocation </vt:lpstr>
      <vt:lpstr> OT Schedule Flow </vt:lpstr>
      <vt:lpstr> Cancellation Of Surgery </vt:lpstr>
      <vt:lpstr> Case Sheet </vt:lpstr>
      <vt:lpstr> Pre-Anaesthesia Form </vt:lpstr>
      <vt:lpstr> OT Notes </vt:lpstr>
      <vt:lpstr> Nursing  </vt:lpstr>
      <vt:lpstr>Slide 56</vt:lpstr>
      <vt:lpstr> Initial Assessment Forms </vt:lpstr>
      <vt:lpstr>Slide 58</vt:lpstr>
      <vt:lpstr>Slide 59</vt:lpstr>
      <vt:lpstr>Slide 60</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Khapsa</dc:creator>
  <cp:lastModifiedBy>Gautam Khapsa</cp:lastModifiedBy>
  <cp:revision>34</cp:revision>
  <dcterms:created xsi:type="dcterms:W3CDTF">2006-08-16T00:00:00Z</dcterms:created>
  <dcterms:modified xsi:type="dcterms:W3CDTF">2018-03-14T10:33:32Z</dcterms:modified>
</cp:coreProperties>
</file>