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5" r:id="rId23"/>
    <p:sldId id="278" r:id="rId24"/>
    <p:sldId id="279" r:id="rId25"/>
    <p:sldId id="280" r:id="rId26"/>
    <p:sldId id="281" r:id="rId27"/>
    <p:sldId id="282" r:id="rId28"/>
    <p:sldId id="284"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602" autoAdjust="0"/>
    <p:restoredTop sz="92679" autoAdjust="0"/>
  </p:normalViewPr>
  <p:slideViewPr>
    <p:cSldViewPr>
      <p:cViewPr varScale="1">
        <p:scale>
          <a:sx n="134" d="100"/>
          <a:sy n="134" d="100"/>
        </p:scale>
        <p:origin x="-1122" y="-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228600" y="742950"/>
            <a:ext cx="8686800" cy="3886199"/>
          </a:xfrm>
        </p:spPr>
        <p:txBody>
          <a:bodyPr vert="eaVert">
            <a:normAutofit/>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Content Placeholder 2"/>
          <p:cNvSpPr>
            <a:spLocks noGrp="1"/>
          </p:cNvSpPr>
          <p:nvPr>
            <p:ph idx="1"/>
          </p:nvPr>
        </p:nvSpPr>
        <p:spPr>
          <a:xfrm>
            <a:off x="228600" y="701278"/>
            <a:ext cx="8686800" cy="3927872"/>
          </a:xfrm>
        </p:spPr>
        <p:txBody>
          <a:bodyPr>
            <a:normAutofit/>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Autofit/>
          </a:bodyPr>
          <a:lstStyle>
            <a:lvl1pPr algn="l">
              <a:defRPr sz="2800" b="1" cap="all">
                <a:latin typeface="Trebuchet MS" pitchFamily="34" charset="0"/>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Content Placeholder 2"/>
          <p:cNvSpPr>
            <a:spLocks noGrp="1"/>
          </p:cNvSpPr>
          <p:nvPr>
            <p:ph sz="half" idx="1"/>
          </p:nvPr>
        </p:nvSpPr>
        <p:spPr>
          <a:xfrm>
            <a:off x="457200" y="666750"/>
            <a:ext cx="4038600" cy="3962400"/>
          </a:xfrm>
        </p:spPr>
        <p:txBody>
          <a:bodyPr>
            <a:normAutofit/>
          </a:bodyPr>
          <a:lstStyle>
            <a:lvl1pPr>
              <a:defRPr sz="1600">
                <a:latin typeface="Trebuchet MS" pitchFamily="34" charset="0"/>
              </a:defRPr>
            </a:lvl1pPr>
            <a:lvl2pPr>
              <a:defRPr sz="1600">
                <a:latin typeface="Trebuchet MS" pitchFamily="34" charset="0"/>
              </a:defRPr>
            </a:lvl2pPr>
            <a:lvl3pPr>
              <a:defRPr sz="1600">
                <a:latin typeface="Trebuchet MS" pitchFamily="34" charset="0"/>
              </a:defRPr>
            </a:lvl3pPr>
            <a:lvl4pPr>
              <a:defRPr sz="1600">
                <a:latin typeface="Trebuchet MS" pitchFamily="34" charset="0"/>
              </a:defRPr>
            </a:lvl4pPr>
            <a:lvl5pPr>
              <a:defRPr sz="1600">
                <a:latin typeface="Trebuchet M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666750"/>
            <a:ext cx="4038600" cy="3962400"/>
          </a:xfrm>
        </p:spPr>
        <p:txBody>
          <a:bodyPr>
            <a:normAutofit/>
          </a:bodyPr>
          <a:lstStyle>
            <a:lvl1pPr>
              <a:defRPr sz="1600">
                <a:latin typeface="Trebuchet MS" pitchFamily="34" charset="0"/>
              </a:defRPr>
            </a:lvl1pPr>
            <a:lvl2pPr>
              <a:defRPr sz="1600">
                <a:latin typeface="Trebuchet MS" pitchFamily="34" charset="0"/>
              </a:defRPr>
            </a:lvl2pPr>
            <a:lvl3pPr>
              <a:defRPr sz="1600">
                <a:latin typeface="Trebuchet MS" pitchFamily="34" charset="0"/>
              </a:defRPr>
            </a:lvl3pPr>
            <a:lvl4pPr>
              <a:defRPr sz="1600">
                <a:latin typeface="Trebuchet MS" pitchFamily="34" charset="0"/>
              </a:defRPr>
            </a:lvl4pPr>
            <a:lvl5pPr>
              <a:defRPr sz="1600">
                <a:latin typeface="Trebuchet M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Text Placeholder 2"/>
          <p:cNvSpPr>
            <a:spLocks noGrp="1"/>
          </p:cNvSpPr>
          <p:nvPr>
            <p:ph type="body" idx="1"/>
          </p:nvPr>
        </p:nvSpPr>
        <p:spPr>
          <a:xfrm>
            <a:off x="228599" y="666750"/>
            <a:ext cx="4192527" cy="479822"/>
          </a:xfrm>
        </p:spPr>
        <p:txBody>
          <a:bodyPr anchor="b">
            <a:normAutofit/>
          </a:bodyPr>
          <a:lstStyle>
            <a:lvl1pPr marL="0" indent="0">
              <a:buNone/>
              <a:defRPr sz="1800" b="1">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599" y="1146570"/>
            <a:ext cx="4192527" cy="3482579"/>
          </a:xfrm>
        </p:spPr>
        <p:txBody>
          <a:bodyPr>
            <a:normAutofit/>
          </a:bodyPr>
          <a:lstStyle>
            <a:lvl1pPr>
              <a:defRPr lang="en-US" sz="1600" dirty="0" smtClean="0"/>
            </a:lvl1pPr>
            <a:lvl2pPr>
              <a:defRPr lang="en-US" sz="1600" dirty="0" smtClean="0"/>
            </a:lvl2pPr>
            <a:lvl3pPr>
              <a:defRPr lang="en-US" sz="1600" dirty="0" smtClean="0"/>
            </a:lvl3pPr>
            <a:lvl4pPr>
              <a:defRPr lang="en-US" sz="1600" dirty="0" smtClean="0"/>
            </a:lvl4pPr>
            <a:lvl5pPr>
              <a:defRPr lang="en-US" sz="1600" dirty="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1226" y="666750"/>
            <a:ext cx="4194174" cy="479822"/>
          </a:xfrm>
        </p:spPr>
        <p:txBody>
          <a:bodyPr anchor="b">
            <a:normAutofit/>
          </a:bodyPr>
          <a:lstStyle>
            <a:lvl1pPr marL="0" indent="0">
              <a:buNone/>
              <a:defRPr sz="1600" b="1">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1226" y="1146570"/>
            <a:ext cx="4194174" cy="3482579"/>
          </a:xfrm>
        </p:spPr>
        <p:txBody>
          <a:bodyPr>
            <a:normAutofit/>
          </a:bodyPr>
          <a:lstStyle>
            <a:lvl1pPr>
              <a:defRPr sz="1600">
                <a:latin typeface="Trebuchet MS" pitchFamily="34" charset="0"/>
              </a:defRPr>
            </a:lvl1pPr>
            <a:lvl2pPr>
              <a:defRPr sz="1600">
                <a:latin typeface="Trebuchet MS" pitchFamily="34" charset="0"/>
              </a:defRPr>
            </a:lvl2pPr>
            <a:lvl3pPr>
              <a:defRPr sz="1600">
                <a:latin typeface="Trebuchet MS" pitchFamily="34" charset="0"/>
              </a:defRPr>
            </a:lvl3pPr>
            <a:lvl4pPr>
              <a:defRPr sz="1600">
                <a:latin typeface="Trebuchet MS" pitchFamily="34" charset="0"/>
              </a:defRPr>
            </a:lvl4pPr>
            <a:lvl5pPr>
              <a:defRPr sz="1600">
                <a:latin typeface="Trebuchet M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764694"/>
          </a:xfrm>
        </p:spPr>
        <p:txBody>
          <a:bodyPr anchor="b"/>
          <a:lstStyle>
            <a:lvl1pPr algn="l">
              <a:defRPr sz="2000" b="1">
                <a:latin typeface="Trebuchet MS" pitchFamily="34" charset="0"/>
              </a:defRPr>
            </a:lvl1pPr>
          </a:lstStyle>
          <a:p>
            <a:r>
              <a:rPr lang="en-US" dirty="0"/>
              <a:t>Click to edit Master title style</a:t>
            </a:r>
          </a:p>
        </p:txBody>
      </p:sp>
      <p:sp>
        <p:nvSpPr>
          <p:cNvPr id="3" name="Content Placeholder 2"/>
          <p:cNvSpPr>
            <a:spLocks noGrp="1"/>
          </p:cNvSpPr>
          <p:nvPr>
            <p:ph idx="1"/>
          </p:nvPr>
        </p:nvSpPr>
        <p:spPr>
          <a:xfrm>
            <a:off x="3575050" y="742950"/>
            <a:ext cx="5111750" cy="3505199"/>
          </a:xfrm>
        </p:spPr>
        <p:txBody>
          <a:bodyPr>
            <a:normAutofit/>
          </a:bodyPr>
          <a:lstStyle>
            <a:lvl1pPr>
              <a:defRPr sz="2400">
                <a:latin typeface="Trebuchet MS" pitchFamily="34" charset="0"/>
              </a:defRPr>
            </a:lvl1pPr>
            <a:lvl2pPr>
              <a:defRPr sz="2000">
                <a:latin typeface="Trebuchet MS" pitchFamily="34" charset="0"/>
              </a:defRPr>
            </a:lvl2pPr>
            <a:lvl3pPr>
              <a:defRPr sz="1800">
                <a:latin typeface="Trebuchet MS" pitchFamily="34" charset="0"/>
              </a:defRPr>
            </a:lvl3pPr>
            <a:lvl4pPr>
              <a:defRPr sz="1600">
                <a:latin typeface="Trebuchet MS" pitchFamily="34" charset="0"/>
              </a:defRPr>
            </a:lvl4pPr>
            <a:lvl5pPr>
              <a:defRPr sz="1600">
                <a:latin typeface="Trebuchet MS"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657350"/>
            <a:ext cx="3008313" cy="2590800"/>
          </a:xfrm>
        </p:spPr>
        <p:txBody>
          <a:bodyPr>
            <a:normAutofit/>
          </a:bodyPr>
          <a:lstStyle>
            <a:lvl1pPr marL="0" indent="0">
              <a:buNone/>
              <a:defRPr sz="1600">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333750"/>
            <a:ext cx="54864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66749"/>
            <a:ext cx="5486400" cy="25908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38731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resentation3.jpg"/>
          <p:cNvPicPr>
            <a:picLocks noChangeAspect="1"/>
          </p:cNvPicPr>
          <p:nvPr userDrawn="1"/>
        </p:nvPicPr>
        <p:blipFill>
          <a:blip r:embed="rId14"/>
          <a:stretch>
            <a:fillRect/>
          </a:stretch>
        </p:blipFill>
        <p:spPr>
          <a:xfrm>
            <a:off x="0" y="0"/>
            <a:ext cx="9144000" cy="5143500"/>
          </a:xfrm>
          <a:prstGeom prst="rect">
            <a:avLst/>
          </a:prstGeom>
        </p:spPr>
      </p:pic>
      <p:sp>
        <p:nvSpPr>
          <p:cNvPr id="2" name="Title Placeholder 1"/>
          <p:cNvSpPr>
            <a:spLocks noGrp="1"/>
          </p:cNvSpPr>
          <p:nvPr>
            <p:ph type="title"/>
          </p:nvPr>
        </p:nvSpPr>
        <p:spPr>
          <a:xfrm>
            <a:off x="228600" y="1"/>
            <a:ext cx="8686800" cy="59055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28600" y="701278"/>
            <a:ext cx="8686800" cy="39278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3/14/2018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sz="2800"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gif"/><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sentation2.jpg"/>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685800" y="285750"/>
            <a:ext cx="7772400" cy="1102519"/>
          </a:xfrm>
        </p:spPr>
        <p:txBody>
          <a:bodyPr/>
          <a:lstStyle/>
          <a:p>
            <a:pPr algn="ctr"/>
            <a:r>
              <a:rPr lang="en-US" dirty="0">
                <a:solidFill>
                  <a:srgbClr val="FF0000"/>
                </a:solidFill>
              </a:rPr>
              <a:t>Vital Status Application</a:t>
            </a:r>
            <a:br>
              <a:rPr lang="en-US" dirty="0">
                <a:solidFill>
                  <a:srgbClr val="FF0000"/>
                </a:solidFill>
              </a:rPr>
            </a:br>
            <a:endParaRPr 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Atri’s</a:t>
            </a:r>
            <a:r>
              <a:rPr lang="en-US" dirty="0"/>
              <a:t> Vital Status Application</a:t>
            </a:r>
          </a:p>
        </p:txBody>
      </p:sp>
      <p:sp>
        <p:nvSpPr>
          <p:cNvPr id="3" name="Content Placeholder 2"/>
          <p:cNvSpPr>
            <a:spLocks noGrp="1"/>
          </p:cNvSpPr>
          <p:nvPr>
            <p:ph idx="1"/>
          </p:nvPr>
        </p:nvSpPr>
        <p:spPr>
          <a:xfrm>
            <a:off x="228600" y="590550"/>
            <a:ext cx="8686800" cy="3927872"/>
          </a:xfrm>
        </p:spPr>
        <p:txBody>
          <a:bodyPr>
            <a:noAutofit/>
          </a:bodyPr>
          <a:lstStyle/>
          <a:p>
            <a:r>
              <a:rPr lang="en-US" sz="1600" b="1" dirty="0"/>
              <a:t>Background</a:t>
            </a:r>
            <a:r>
              <a:rPr lang="en-US" sz="1600" dirty="0"/>
              <a:t>: </a:t>
            </a:r>
          </a:p>
          <a:p>
            <a:pPr lvl="1"/>
            <a:r>
              <a:rPr lang="en-US" sz="1600" dirty="0"/>
              <a:t>We built </a:t>
            </a:r>
            <a:r>
              <a:rPr lang="en-US" sz="1600" b="1" dirty="0"/>
              <a:t>Vital Status </a:t>
            </a:r>
            <a:r>
              <a:rPr lang="en-US" sz="1600" dirty="0"/>
              <a:t>application covering important requirements from the perspective of Genetic Counselling Centre, Genetic Laboratory, Genetic Clinic, Ultrasound Clinic and Imaging Centre to remain in compliance with </a:t>
            </a:r>
            <a:r>
              <a:rPr lang="en-US" sz="1600" b="1" dirty="0"/>
              <a:t>Pre-Conception and Pre-Natal Diagnostic Techniques (PCPNDT) Act, 1994</a:t>
            </a:r>
            <a:r>
              <a:rPr lang="en-US" sz="1600" b="1" dirty="0" smtClean="0"/>
              <a:t>.</a:t>
            </a:r>
          </a:p>
          <a:p>
            <a:pPr lvl="1">
              <a:buNone/>
            </a:pPr>
            <a:endParaRPr lang="en-US" sz="1600" dirty="0"/>
          </a:p>
          <a:p>
            <a:r>
              <a:rPr lang="en-US" sz="1600" b="1" dirty="0"/>
              <a:t>Salient Features of our Vital status application</a:t>
            </a:r>
            <a:r>
              <a:rPr lang="en-US" sz="1600" dirty="0"/>
              <a:t>: </a:t>
            </a:r>
          </a:p>
          <a:p>
            <a:pPr lvl="1"/>
            <a:r>
              <a:rPr lang="en-US" sz="1600" dirty="0"/>
              <a:t>This is for labs where pregnancy related tests are done and form ‘F’ (</a:t>
            </a:r>
            <a:r>
              <a:rPr lang="en-US" sz="1600" b="1" dirty="0"/>
              <a:t>Form for Maintenance of Record in Respect of Pregnant woman by Genetic clinic/Ultrasound clinic/Image Centre</a:t>
            </a:r>
            <a:r>
              <a:rPr lang="en-US" sz="1600" dirty="0"/>
              <a:t>) to be submitted to Appropriate Authority declaring that the test results were not used for determination of sex of the </a:t>
            </a:r>
            <a:r>
              <a:rPr lang="en-US" sz="1600" dirty="0" err="1"/>
              <a:t>foetus</a:t>
            </a:r>
            <a:r>
              <a:rPr lang="en-US" sz="1600" dirty="0"/>
              <a:t>.</a:t>
            </a:r>
          </a:p>
          <a:p>
            <a:pPr lvl="1"/>
            <a:r>
              <a:rPr lang="en-US" sz="1600" dirty="0"/>
              <a:t>This application covers Patient registration, necessary online forms to record scan results for 11 possible scans that can be performed on a pregnant woman, online form ‘F’</a:t>
            </a:r>
          </a:p>
          <a:p>
            <a:endParaRPr lang="en-US" sz="1800" dirty="0"/>
          </a:p>
        </p:txBody>
      </p:sp>
    </p:spTree>
    <p:extLst>
      <p:ext uri="{BB962C8B-B14F-4D97-AF65-F5344CB8AC3E}">
        <p14:creationId xmlns:p14="http://schemas.microsoft.com/office/powerpoint/2010/main" xmlns="" val="106873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Atri’s</a:t>
            </a:r>
            <a:r>
              <a:rPr lang="en-US" dirty="0"/>
              <a:t> Vital Status Application</a:t>
            </a:r>
          </a:p>
        </p:txBody>
      </p:sp>
      <p:sp>
        <p:nvSpPr>
          <p:cNvPr id="3" name="Content Placeholder 2"/>
          <p:cNvSpPr>
            <a:spLocks noGrp="1"/>
          </p:cNvSpPr>
          <p:nvPr>
            <p:ph idx="1"/>
          </p:nvPr>
        </p:nvSpPr>
        <p:spPr/>
        <p:txBody>
          <a:bodyPr>
            <a:normAutofit/>
          </a:bodyPr>
          <a:lstStyle/>
          <a:p>
            <a:pPr marL="339725" lvl="1" indent="-339725">
              <a:buFont typeface="Arial" pitchFamily="34" charset="0"/>
              <a:buChar char="•"/>
            </a:pPr>
            <a:r>
              <a:rPr lang="en-US" sz="1600" dirty="0" smtClean="0"/>
              <a:t>This application helps in preparing necessary bundle to be submitted to Appropriate Authority on a monthly basis which consists of summary sheet with details of all the pregnant woman who got scanned in the facility and form ‘F’ for each applicable candidate signed by the patient and the </a:t>
            </a:r>
            <a:r>
              <a:rPr lang="en-US" sz="1600" dirty="0" smtClean="0"/>
              <a:t>doctor.</a:t>
            </a:r>
            <a:endParaRPr lang="en-US" sz="1600" dirty="0" smtClean="0"/>
          </a:p>
          <a:p>
            <a:pPr marL="339725" lvl="1" indent="-339725">
              <a:buFont typeface="Arial" pitchFamily="34" charset="0"/>
              <a:buChar char="•"/>
            </a:pPr>
            <a:r>
              <a:rPr lang="en-US" sz="1600" dirty="0" smtClean="0"/>
              <a:t>This application maintains test results in the database which can be retrieved efficiently through search option thus saving paper and making it easy to demonstrate necessary proof during any audit by Department of Health.</a:t>
            </a:r>
            <a:endParaRPr lang="en-US" sz="1600" dirty="0" smtClean="0">
              <a:cs typeface="Arial" charset="0"/>
            </a:endParaRPr>
          </a:p>
          <a:p>
            <a:pPr>
              <a:defRPr/>
            </a:pPr>
            <a:r>
              <a:rPr lang="en-US" sz="1600" dirty="0" smtClean="0">
                <a:cs typeface="Arial" charset="0"/>
              </a:rPr>
              <a:t>Depending </a:t>
            </a:r>
            <a:r>
              <a:rPr lang="en-US" sz="1600" dirty="0">
                <a:cs typeface="Arial" charset="0"/>
              </a:rPr>
              <a:t>on the stages of pregnancy, to know the growth of the baby at certain intervals, many scans are done for the pregnant women and our application captures the details of these scans and populates graphs which can show the growth of the baby.</a:t>
            </a:r>
          </a:p>
          <a:p>
            <a:pPr>
              <a:defRPr/>
            </a:pPr>
            <a:r>
              <a:rPr lang="en-US" sz="1600" dirty="0">
                <a:cs typeface="Arial" charset="0"/>
              </a:rPr>
              <a:t>Our application can be used to know the Estimated Delivery Date(EDD) by using the LMP(last menstrual date) and ultrasound details.  </a:t>
            </a:r>
          </a:p>
          <a:p>
            <a:endParaRPr lang="en-US" sz="1600" dirty="0"/>
          </a:p>
        </p:txBody>
      </p:sp>
      <p:sp>
        <p:nvSpPr>
          <p:cNvPr id="4" name="Content Placeholder 2"/>
          <p:cNvSpPr txBox="1">
            <a:spLocks/>
          </p:cNvSpPr>
          <p:nvPr/>
        </p:nvSpPr>
        <p:spPr>
          <a:xfrm>
            <a:off x="228600" y="645877"/>
            <a:ext cx="8686800" cy="39278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xmlns="" val="3051968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b="1" dirty="0"/>
              <a:t>Proposed Application to cover end to end flow of PCPNDT Act, 1994</a:t>
            </a:r>
            <a:endParaRPr lang="en-US" sz="2000" dirty="0"/>
          </a:p>
        </p:txBody>
      </p:sp>
      <p:sp>
        <p:nvSpPr>
          <p:cNvPr id="3" name="Content Placeholder 2"/>
          <p:cNvSpPr>
            <a:spLocks noGrp="1"/>
          </p:cNvSpPr>
          <p:nvPr>
            <p:ph idx="1"/>
          </p:nvPr>
        </p:nvSpPr>
        <p:spPr/>
        <p:txBody>
          <a:bodyPr>
            <a:noAutofit/>
          </a:bodyPr>
          <a:lstStyle/>
          <a:p>
            <a:r>
              <a:rPr lang="en-US" sz="2000" b="1" dirty="0"/>
              <a:t>Required features to cover end to end flow of this Act:</a:t>
            </a:r>
          </a:p>
          <a:p>
            <a:pPr lvl="1"/>
            <a:r>
              <a:rPr lang="en-US" sz="1600" dirty="0"/>
              <a:t>The application should track the purchase of Genetic Laboratory equipment by new or existing Genetic Clinic</a:t>
            </a:r>
          </a:p>
          <a:p>
            <a:pPr lvl="1"/>
            <a:r>
              <a:rPr lang="en-US" sz="1600" dirty="0"/>
              <a:t>The application should track the registration/re-registration of Genetic Labs</a:t>
            </a:r>
          </a:p>
          <a:p>
            <a:pPr lvl="1"/>
            <a:r>
              <a:rPr lang="en-US" sz="1600" dirty="0">
                <a:solidFill>
                  <a:srgbClr val="00B050"/>
                </a:solidFill>
              </a:rPr>
              <a:t>The application should be able to maintain the details of the pregnant woman who got scans done at the Genetic Clinic for possible audit along with all reports to be shared with Appropriate Authority in case of an audit. </a:t>
            </a:r>
          </a:p>
          <a:p>
            <a:pPr lvl="2"/>
            <a:r>
              <a:rPr lang="en-US" sz="1400" dirty="0">
                <a:solidFill>
                  <a:srgbClr val="00B050"/>
                </a:solidFill>
              </a:rPr>
              <a:t>Our existing application covers Patient registration, necessary online forms to record scan results for 13 possible scans that can be performed on a pregnant woman, online form ‘F’</a:t>
            </a:r>
          </a:p>
          <a:p>
            <a:pPr lvl="2"/>
            <a:r>
              <a:rPr lang="en-US" sz="1400" dirty="0">
                <a:solidFill>
                  <a:srgbClr val="00B050"/>
                </a:solidFill>
              </a:rPr>
              <a:t>Our existing application maintains test results in the database which can be retrieved efficiently through search option thus saving paper and making it easy to demonstrate necessary proof during any audit by Department of Health.</a:t>
            </a:r>
          </a:p>
          <a:p>
            <a:pPr lvl="2"/>
            <a:endParaRPr lang="en-US" sz="1400" dirty="0">
              <a:solidFill>
                <a:srgbClr val="00B050"/>
              </a:solidFill>
            </a:endParaRPr>
          </a:p>
          <a:p>
            <a:pPr marL="0" indent="0">
              <a:buNone/>
            </a:pPr>
            <a:r>
              <a:rPr lang="en-US" sz="1400" dirty="0"/>
              <a:t>Note: The text marked in Green covers the existing functionality in our Vital Status application.</a:t>
            </a:r>
          </a:p>
          <a:p>
            <a:pPr marL="0" indent="-57150">
              <a:buNone/>
            </a:pPr>
            <a:endParaRPr lang="en-US" sz="2000" dirty="0"/>
          </a:p>
          <a:p>
            <a:endParaRPr lang="en-US" sz="2000" dirty="0"/>
          </a:p>
        </p:txBody>
      </p:sp>
    </p:spTree>
    <p:extLst>
      <p:ext uri="{BB962C8B-B14F-4D97-AF65-F5344CB8AC3E}">
        <p14:creationId xmlns:p14="http://schemas.microsoft.com/office/powerpoint/2010/main" xmlns="" val="2307582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b="1" dirty="0"/>
              <a:t>Proposed Application to cover end to end flow of PCPNDT Act, 1994</a:t>
            </a:r>
            <a:endParaRPr lang="en-US" sz="2000" dirty="0"/>
          </a:p>
        </p:txBody>
      </p:sp>
      <p:sp>
        <p:nvSpPr>
          <p:cNvPr id="3" name="Content Placeholder 2"/>
          <p:cNvSpPr>
            <a:spLocks noGrp="1"/>
          </p:cNvSpPr>
          <p:nvPr>
            <p:ph idx="1"/>
          </p:nvPr>
        </p:nvSpPr>
        <p:spPr/>
        <p:txBody>
          <a:bodyPr>
            <a:noAutofit/>
          </a:bodyPr>
          <a:lstStyle/>
          <a:p>
            <a:r>
              <a:rPr lang="en-US" sz="1800" b="1" dirty="0"/>
              <a:t>Required features to cover end to end flow of this Act:</a:t>
            </a:r>
          </a:p>
          <a:p>
            <a:pPr lvl="1"/>
            <a:r>
              <a:rPr lang="en-US" sz="1400" dirty="0">
                <a:solidFill>
                  <a:srgbClr val="00B050"/>
                </a:solidFill>
              </a:rPr>
              <a:t>The application should be able to generate necessary set of documents (Patient summary, Form F signed by both the patient as well as the doctor in-charge) at each Genetic Clinic to be submitted to Appropriate Authority.</a:t>
            </a:r>
          </a:p>
          <a:p>
            <a:pPr lvl="2"/>
            <a:r>
              <a:rPr lang="en-US" sz="1200" dirty="0">
                <a:solidFill>
                  <a:srgbClr val="00B050"/>
                </a:solidFill>
              </a:rPr>
              <a:t>Our existing application helps in preparing necessary bundle to be submitted to Appropriate Authority on a monthly basis which consists of summary sheet with details of all the pregnant woman who got scanned in the facility and form ‘F’ for each applicable candidate signed by the patient and the doctor</a:t>
            </a:r>
          </a:p>
          <a:p>
            <a:pPr lvl="1"/>
            <a:r>
              <a:rPr lang="en-US" sz="1400" dirty="0"/>
              <a:t>The application should be able to accept the above set of documents through the application instead of paper copies. </a:t>
            </a:r>
          </a:p>
          <a:p>
            <a:pPr lvl="1"/>
            <a:r>
              <a:rPr lang="en-US" sz="1400" dirty="0"/>
              <a:t> The application should be able to generate necessary reports to be submitted by District level authorities to the state level authorities AND State level authorities to the Center level authorities. Acceptance of these reports should be possible in the electronic form through the application instead of hard copies.</a:t>
            </a:r>
          </a:p>
          <a:p>
            <a:pPr marL="0" indent="-57150">
              <a:buNone/>
            </a:pPr>
            <a:endParaRPr lang="en-US" sz="1800" dirty="0"/>
          </a:p>
          <a:p>
            <a:pPr marL="0" indent="-57150">
              <a:buNone/>
            </a:pPr>
            <a:r>
              <a:rPr lang="en-US" sz="1200" dirty="0"/>
              <a:t>Note: The text marked in Green covers the existing functionality in our Vital Status application.</a:t>
            </a:r>
          </a:p>
          <a:p>
            <a:pPr marL="0" indent="-57150">
              <a:buNone/>
            </a:pPr>
            <a:endParaRPr lang="en-US" sz="1200" dirty="0"/>
          </a:p>
          <a:p>
            <a:endParaRPr lang="en-US" sz="1800" dirty="0"/>
          </a:p>
        </p:txBody>
      </p:sp>
    </p:spTree>
    <p:extLst>
      <p:ext uri="{BB962C8B-B14F-4D97-AF65-F5344CB8AC3E}">
        <p14:creationId xmlns:p14="http://schemas.microsoft.com/office/powerpoint/2010/main" xmlns="" val="893256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defRPr/>
            </a:pP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IN" dirty="0">
                <a:solidFill>
                  <a:srgbClr val="000000"/>
                </a:solidFill>
                <a:latin typeface="Arial" panose="020B0604020202020204" pitchFamily="34" charset="0"/>
                <a:cs typeface="Arial" panose="020B0604020202020204" pitchFamily="34" charset="0"/>
              </a:rPr>
              <a:t/>
            </a:r>
            <a:br>
              <a:rPr lang="en-IN" dirty="0">
                <a:solidFill>
                  <a:srgbClr val="000000"/>
                </a:solidFill>
                <a:latin typeface="Arial" panose="020B0604020202020204" pitchFamily="34" charset="0"/>
                <a:cs typeface="Arial" panose="020B0604020202020204" pitchFamily="34" charset="0"/>
              </a:rPr>
            </a:br>
            <a:r>
              <a:rPr lang="en-IN" dirty="0">
                <a:solidFill>
                  <a:srgbClr val="000000"/>
                </a:solidFill>
                <a:latin typeface="Arial" panose="020B0604020202020204" pitchFamily="34" charset="0"/>
                <a:cs typeface="Arial" panose="020B0604020202020204" pitchFamily="34" charset="0"/>
              </a:rPr>
              <a:t/>
            </a:r>
            <a:br>
              <a:rPr lang="en-IN" dirty="0">
                <a:solidFill>
                  <a:srgbClr val="000000"/>
                </a:solidFill>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100" dirty="0">
                <a:latin typeface="Arial" panose="020B0604020202020204" pitchFamily="34" charset="0"/>
                <a:cs typeface="Arial" panose="020B0604020202020204" pitchFamily="34" charset="0"/>
              </a:rPr>
              <a:t/>
            </a:r>
            <a:br>
              <a:rPr lang="en-US" sz="100"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lstStyle/>
          <a:p>
            <a:pPr algn="ctr"/>
            <a:endParaRPr lang="en-US" dirty="0"/>
          </a:p>
          <a:p>
            <a:pPr algn="ctr"/>
            <a:endParaRPr lang="en-US" dirty="0"/>
          </a:p>
          <a:p>
            <a:pPr algn="ctr"/>
            <a:endParaRPr lang="en-US" dirty="0"/>
          </a:p>
          <a:p>
            <a:pPr marL="0" indent="0" algn="ctr">
              <a:buNone/>
            </a:pPr>
            <a:r>
              <a:rPr lang="en-US" dirty="0"/>
              <a:t>Vital Status Screen Flow</a:t>
            </a:r>
          </a:p>
        </p:txBody>
      </p:sp>
    </p:spTree>
    <p:extLst>
      <p:ext uri="{BB962C8B-B14F-4D97-AF65-F5344CB8AC3E}">
        <p14:creationId xmlns:p14="http://schemas.microsoft.com/office/powerpoint/2010/main" xmlns="" val="409457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lgn="ctr">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t>
            </a:r>
            <a:r>
              <a:rPr lang="en-US" b="1" dirty="0" smtClean="0">
                <a:cs typeface="Arial" panose="020B0604020202020204" pitchFamily="34" charset="0"/>
              </a:rPr>
              <a:t>View </a:t>
            </a:r>
            <a:r>
              <a:rPr lang="en-US" b="1" dirty="0">
                <a:cs typeface="Arial" panose="020B0604020202020204" pitchFamily="34" charset="0"/>
              </a:rPr>
              <a:t>Patient Details</a:t>
            </a:r>
            <a:r>
              <a:rPr lang="en-US" sz="2000"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a:xfrm>
            <a:off x="228600" y="701278"/>
            <a:ext cx="8686800" cy="4080272"/>
          </a:xfrm>
        </p:spPr>
        <p:txBody>
          <a:bodyPr>
            <a:normAutofit/>
          </a:bodyPr>
          <a:lstStyle/>
          <a:p>
            <a:pPr lvl="1">
              <a:buFont typeface="Arial" pitchFamily="34" charset="0"/>
              <a:buChar char="•"/>
              <a:defRPr/>
            </a:pPr>
            <a:r>
              <a:rPr lang="en-US" sz="1600" dirty="0">
                <a:latin typeface="Arial" panose="020B0604020202020204" pitchFamily="34" charset="0"/>
                <a:cs typeface="Arial" panose="020B0604020202020204" pitchFamily="34" charset="0"/>
              </a:rPr>
              <a:t> Here in this page all the registered patients can be viewed including any old records. Depending on the stages of the pregnancy, following scans are done to the patients.</a:t>
            </a:r>
          </a:p>
          <a:p>
            <a:pPr marL="0" indent="0">
              <a:buNone/>
              <a:defRPr/>
            </a:pPr>
            <a:r>
              <a:rPr lang="en-US" sz="1600" dirty="0">
                <a:latin typeface="Arial" panose="020B0604020202020204" pitchFamily="34" charset="0"/>
                <a:cs typeface="Arial" panose="020B0604020202020204" pitchFamily="34" charset="0"/>
              </a:rPr>
              <a:t>	- </a:t>
            </a:r>
            <a:r>
              <a:rPr lang="en-US" sz="1600" b="1" dirty="0">
                <a:latin typeface="Arial" panose="020B0604020202020204" pitchFamily="34" charset="0"/>
                <a:cs typeface="Arial" panose="020B0604020202020204" pitchFamily="34" charset="0"/>
              </a:rPr>
              <a:t>General Scan</a:t>
            </a:r>
          </a:p>
          <a:p>
            <a:pPr marL="0" indent="0">
              <a:buNone/>
              <a:defRPr/>
            </a:pPr>
            <a:r>
              <a:rPr lang="en-US" sz="1600" dirty="0">
                <a:latin typeface="Arial" panose="020B0604020202020204" pitchFamily="34" charset="0"/>
                <a:cs typeface="Arial" panose="020B0604020202020204" pitchFamily="34" charset="0"/>
              </a:rPr>
              <a:t>	- </a:t>
            </a:r>
            <a:r>
              <a:rPr lang="en-US" sz="1600" b="1" dirty="0" err="1">
                <a:latin typeface="Arial" panose="020B0604020202020204" pitchFamily="34" charset="0"/>
                <a:cs typeface="Arial" panose="020B0604020202020204" pitchFamily="34" charset="0"/>
              </a:rPr>
              <a:t>Gyn</a:t>
            </a:r>
            <a:r>
              <a:rPr lang="en-US" sz="1600" b="1" dirty="0">
                <a:latin typeface="Arial" panose="020B0604020202020204" pitchFamily="34" charset="0"/>
                <a:cs typeface="Arial" panose="020B0604020202020204" pitchFamily="34" charset="0"/>
              </a:rPr>
              <a:t> Scan</a:t>
            </a:r>
          </a:p>
          <a:p>
            <a:pPr marL="0" indent="0">
              <a:buNone/>
              <a:defRPr/>
            </a:pPr>
            <a:r>
              <a:rPr lang="en-US" sz="1600" dirty="0">
                <a:latin typeface="Arial" panose="020B0604020202020204" pitchFamily="34" charset="0"/>
                <a:cs typeface="Arial" panose="020B0604020202020204" pitchFamily="34" charset="0"/>
              </a:rPr>
              <a:t>	- </a:t>
            </a:r>
            <a:r>
              <a:rPr lang="en-US" sz="1600" b="1" dirty="0">
                <a:latin typeface="Arial" panose="020B0604020202020204" pitchFamily="34" charset="0"/>
                <a:cs typeface="Arial" panose="020B0604020202020204" pitchFamily="34" charset="0"/>
              </a:rPr>
              <a:t>Follicular Monitoring</a:t>
            </a:r>
          </a:p>
          <a:p>
            <a:pPr marL="0" indent="0">
              <a:buNone/>
              <a:defRPr/>
            </a:pPr>
            <a:r>
              <a:rPr lang="en-US" sz="1600" dirty="0">
                <a:latin typeface="Arial" panose="020B0604020202020204" pitchFamily="34" charset="0"/>
                <a:cs typeface="Arial" panose="020B0604020202020204" pitchFamily="34" charset="0"/>
              </a:rPr>
              <a:t>	- </a:t>
            </a:r>
            <a:r>
              <a:rPr lang="en-US" sz="1600" b="1" dirty="0">
                <a:latin typeface="Arial" panose="020B0604020202020204" pitchFamily="34" charset="0"/>
                <a:cs typeface="Arial" panose="020B0604020202020204" pitchFamily="34" charset="0"/>
              </a:rPr>
              <a:t>Obstetrics </a:t>
            </a:r>
            <a:r>
              <a:rPr lang="en-US" sz="1600" b="1" dirty="0" smtClean="0">
                <a:latin typeface="Arial" panose="020B0604020202020204" pitchFamily="34" charset="0"/>
                <a:cs typeface="Arial" panose="020B0604020202020204" pitchFamily="34" charset="0"/>
              </a:rPr>
              <a:t>Scan</a:t>
            </a:r>
            <a:endParaRPr lang="en-US" sz="1600" b="1" dirty="0">
              <a:latin typeface="Arial" panose="020B0604020202020204" pitchFamily="34" charset="0"/>
              <a:cs typeface="Arial" panose="020B0604020202020204" pitchFamily="34" charset="0"/>
            </a:endParaRPr>
          </a:p>
          <a:p>
            <a:endParaRPr lang="en-US" sz="2000" dirty="0"/>
          </a:p>
        </p:txBody>
      </p:sp>
      <p:pic>
        <p:nvPicPr>
          <p:cNvPr id="4" name="Picture 3" descr="C:\Users\Santosh\Desktop\patient reports.PNG">
            <a:extLst>
              <a:ext uri="{FF2B5EF4-FFF2-40B4-BE49-F238E27FC236}">
                <a16:creationId xmlns:a16="http://schemas.microsoft.com/office/drawing/2014/main" xmlns="" id="{108A75F7-9868-494F-9252-CAA915899FA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2495549"/>
            <a:ext cx="8370373" cy="2244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08022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altLang="en-US" dirty="0">
                <a:solidFill>
                  <a:srgbClr val="373545"/>
                </a:solidFill>
                <a:latin typeface="Cambria" panose="02040503050406030204" pitchFamily="18" charset="0"/>
              </a:rPr>
              <a:t/>
            </a:r>
            <a:br>
              <a:rPr lang="en-IN" altLang="en-US" dirty="0">
                <a:solidFill>
                  <a:srgbClr val="373545"/>
                </a:solidFill>
                <a:latin typeface="Cambria" panose="02040503050406030204" pitchFamily="18" charset="0"/>
              </a:rPr>
            </a:br>
            <a:r>
              <a:rPr lang="en-IN" altLang="en-US" b="1" dirty="0"/>
              <a:t>Baby Growth </a:t>
            </a:r>
            <a:r>
              <a:rPr lang="en-US" altLang="en-US" dirty="0">
                <a:latin typeface="Calibri" panose="020F0502020204030204" pitchFamily="34" charset="0"/>
              </a:rPr>
              <a:t/>
            </a:r>
            <a:br>
              <a:rPr lang="en-US" altLang="en-US" dirty="0">
                <a:latin typeface="Calibri" panose="020F0502020204030204" pitchFamily="34" charset="0"/>
              </a:rPr>
            </a:br>
            <a:endParaRPr lang="en-US" dirty="0"/>
          </a:p>
        </p:txBody>
      </p:sp>
      <p:sp>
        <p:nvSpPr>
          <p:cNvPr id="3" name="Content Placeholder 2"/>
          <p:cNvSpPr>
            <a:spLocks noGrp="1"/>
          </p:cNvSpPr>
          <p:nvPr>
            <p:ph idx="1"/>
          </p:nvPr>
        </p:nvSpPr>
        <p:spPr>
          <a:xfrm>
            <a:off x="228600" y="701277"/>
            <a:ext cx="8763000" cy="4156471"/>
          </a:xfrm>
        </p:spPr>
        <p:txBody>
          <a:bodyPr>
            <a:normAutofit/>
          </a:bodyPr>
          <a:lstStyle/>
          <a:p>
            <a:r>
              <a:rPr lang="en-US" altLang="en-US" sz="1600" dirty="0"/>
              <a:t> Pregnancy is broken down into weeks, and is divided into three parts called trimesters.</a:t>
            </a:r>
          </a:p>
          <a:p>
            <a:endParaRPr lang="en-US" sz="1600" dirty="0"/>
          </a:p>
        </p:txBody>
      </p:sp>
      <p:pic>
        <p:nvPicPr>
          <p:cNvPr id="4" name="Picture 3" descr="C:\Users\Santosh\Desktop\monthly wise chart.PNG">
            <a:extLst>
              <a:ext uri="{FF2B5EF4-FFF2-40B4-BE49-F238E27FC236}">
                <a16:creationId xmlns:a16="http://schemas.microsoft.com/office/drawing/2014/main" xmlns="" id="{EB8FF3C2-0B38-419A-B458-D46C303E7FC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1047750"/>
            <a:ext cx="8229600" cy="671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Fertilization">
            <a:extLst>
              <a:ext uri="{FF2B5EF4-FFF2-40B4-BE49-F238E27FC236}">
                <a16:creationId xmlns:a16="http://schemas.microsoft.com/office/drawing/2014/main" xmlns="" id="{2A374240-DC12-4C38-9141-ABE36A1F8C4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1800343"/>
            <a:ext cx="1524000" cy="10000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http://www.baby2see.com/development/4w0d.jpg">
            <a:extLst>
              <a:ext uri="{FF2B5EF4-FFF2-40B4-BE49-F238E27FC236}">
                <a16:creationId xmlns:a16="http://schemas.microsoft.com/office/drawing/2014/main" xmlns="" id="{01CB6FC3-F62D-474A-B343-F8A8D60AB80D}"/>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75083" y="1785486"/>
            <a:ext cx="1543049" cy="10000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http://www.baby2see.com/development/10weeks.jpg">
            <a:extLst>
              <a:ext uri="{FF2B5EF4-FFF2-40B4-BE49-F238E27FC236}">
                <a16:creationId xmlns:a16="http://schemas.microsoft.com/office/drawing/2014/main" xmlns="" id="{20AF5BCC-9B58-47CE-878D-5039F49FDEF5}"/>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828700" y="1785487"/>
            <a:ext cx="1771650" cy="983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14 weeks">
            <a:extLst>
              <a:ext uri="{FF2B5EF4-FFF2-40B4-BE49-F238E27FC236}">
                <a16:creationId xmlns:a16="http://schemas.microsoft.com/office/drawing/2014/main" xmlns="" id="{9B685C15-90C1-4853-9317-8FBF2B02B92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710918" y="1778562"/>
            <a:ext cx="1619949" cy="983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16 weeks">
            <a:extLst>
              <a:ext uri="{FF2B5EF4-FFF2-40B4-BE49-F238E27FC236}">
                <a16:creationId xmlns:a16="http://schemas.microsoft.com/office/drawing/2014/main" xmlns="" id="{79BDB7B5-B564-4600-B99B-D123817915D7}"/>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33400" y="2851426"/>
            <a:ext cx="1524000" cy="1015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19 weeks">
            <a:extLst>
              <a:ext uri="{FF2B5EF4-FFF2-40B4-BE49-F238E27FC236}">
                <a16:creationId xmlns:a16="http://schemas.microsoft.com/office/drawing/2014/main" xmlns="" id="{C8D3D377-B5BD-4E79-A8EC-7EA59BA4D23A}"/>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181491" y="2860779"/>
            <a:ext cx="1543049" cy="1006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23 weeks">
            <a:extLst>
              <a:ext uri="{FF2B5EF4-FFF2-40B4-BE49-F238E27FC236}">
                <a16:creationId xmlns:a16="http://schemas.microsoft.com/office/drawing/2014/main" xmlns="" id="{FD933A99-D01E-4E54-846A-78DEE0D91E0F}"/>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823806" y="2834949"/>
            <a:ext cx="1776544" cy="1032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27 weeks">
            <a:extLst>
              <a:ext uri="{FF2B5EF4-FFF2-40B4-BE49-F238E27FC236}">
                <a16:creationId xmlns:a16="http://schemas.microsoft.com/office/drawing/2014/main" xmlns="" id="{CBD52078-88F4-4D6F-AC20-7F31859A4788}"/>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5699616" y="2821097"/>
            <a:ext cx="1622047" cy="1053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29 weeks kicking">
            <a:extLst>
              <a:ext uri="{FF2B5EF4-FFF2-40B4-BE49-F238E27FC236}">
                <a16:creationId xmlns:a16="http://schemas.microsoft.com/office/drawing/2014/main" xmlns="" id="{48FCA20A-65DB-40A7-9E4A-11C406C09940}"/>
              </a:ext>
            </a:extLst>
          </p:cNvPr>
          <p:cNvPicPr>
            <a:picLocks noChangeAspect="1" noChangeArrowheads="1" noCrop="1"/>
          </p:cNvPicPr>
          <p:nvPr/>
        </p:nvPicPr>
        <p:blipFill>
          <a:blip r:embed="rId11">
            <a:extLst>
              <a:ext uri="{28A0092B-C50C-407E-A947-70E740481C1C}">
                <a14:useLocalDpi xmlns:a14="http://schemas.microsoft.com/office/drawing/2010/main" xmlns="" val="0"/>
              </a:ext>
            </a:extLst>
          </a:blip>
          <a:srcRect/>
          <a:stretch>
            <a:fillRect/>
          </a:stretch>
        </p:blipFill>
        <p:spPr bwMode="auto">
          <a:xfrm>
            <a:off x="533400" y="3888336"/>
            <a:ext cx="1524000" cy="969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descr="33 weeks">
            <a:extLst>
              <a:ext uri="{FF2B5EF4-FFF2-40B4-BE49-F238E27FC236}">
                <a16:creationId xmlns:a16="http://schemas.microsoft.com/office/drawing/2014/main" xmlns="" id="{B77205A4-EE97-4BB0-A7E5-2D22EBA8AF38}"/>
              </a:ext>
            </a:extLst>
          </p:cNvPr>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2175082" y="3909452"/>
            <a:ext cx="1543049" cy="9482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descr="36 weeks">
            <a:extLst>
              <a:ext uri="{FF2B5EF4-FFF2-40B4-BE49-F238E27FC236}">
                <a16:creationId xmlns:a16="http://schemas.microsoft.com/office/drawing/2014/main" xmlns="" id="{9CBBBCE8-8B77-43C9-9E01-4C407D3B1B01}"/>
              </a:ext>
            </a:extLst>
          </p:cNvPr>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3823807" y="3909452"/>
            <a:ext cx="1776544" cy="948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fullterm">
            <a:extLst>
              <a:ext uri="{FF2B5EF4-FFF2-40B4-BE49-F238E27FC236}">
                <a16:creationId xmlns:a16="http://schemas.microsoft.com/office/drawing/2014/main" xmlns="" id="{5B424430-8B90-4880-BD4D-0CB0102E0432}"/>
              </a:ext>
            </a:extLst>
          </p:cNvPr>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5706027" y="3909452"/>
            <a:ext cx="1624840" cy="948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8" name="Straight Arrow Connector 17">
            <a:extLst>
              <a:ext uri="{FF2B5EF4-FFF2-40B4-BE49-F238E27FC236}">
                <a16:creationId xmlns:a16="http://schemas.microsoft.com/office/drawing/2014/main" xmlns="" id="{74AF3172-014E-4F6B-A3E0-0EFB08AB944C}"/>
              </a:ext>
            </a:extLst>
          </p:cNvPr>
          <p:cNvCxnSpPr/>
          <p:nvPr/>
        </p:nvCxnSpPr>
        <p:spPr>
          <a:xfrm>
            <a:off x="7391400" y="1962150"/>
            <a:ext cx="381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AB4B57EC-0D92-4403-ABA7-BB259AB4EE75}"/>
              </a:ext>
            </a:extLst>
          </p:cNvPr>
          <p:cNvSpPr txBox="1"/>
          <p:nvPr/>
        </p:nvSpPr>
        <p:spPr>
          <a:xfrm>
            <a:off x="7763900" y="1813579"/>
            <a:ext cx="889987" cy="261610"/>
          </a:xfrm>
          <a:prstGeom prst="rect">
            <a:avLst/>
          </a:prstGeom>
          <a:noFill/>
        </p:spPr>
        <p:txBody>
          <a:bodyPr wrap="none" rtlCol="0">
            <a:spAutoFit/>
          </a:bodyPr>
          <a:lstStyle/>
          <a:p>
            <a:r>
              <a:rPr lang="en-US" sz="1100" dirty="0"/>
              <a:t>1</a:t>
            </a:r>
            <a:r>
              <a:rPr lang="en-US" sz="1100" baseline="30000" dirty="0"/>
              <a:t>st</a:t>
            </a:r>
            <a:r>
              <a:rPr lang="en-US" sz="1100" dirty="0"/>
              <a:t> trimester</a:t>
            </a:r>
          </a:p>
        </p:txBody>
      </p:sp>
      <p:cxnSp>
        <p:nvCxnSpPr>
          <p:cNvPr id="21" name="Straight Arrow Connector 20">
            <a:extLst>
              <a:ext uri="{FF2B5EF4-FFF2-40B4-BE49-F238E27FC236}">
                <a16:creationId xmlns:a16="http://schemas.microsoft.com/office/drawing/2014/main" xmlns="" id="{4883AE31-4468-45B7-983C-B99534BCDC27}"/>
              </a:ext>
            </a:extLst>
          </p:cNvPr>
          <p:cNvCxnSpPr>
            <a:cxnSpLocks/>
          </p:cNvCxnSpPr>
          <p:nvPr/>
        </p:nvCxnSpPr>
        <p:spPr>
          <a:xfrm>
            <a:off x="7413900" y="2270325"/>
            <a:ext cx="350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41478E12-E2FA-4047-A6F1-C9FEC3635F16}"/>
              </a:ext>
            </a:extLst>
          </p:cNvPr>
          <p:cNvSpPr txBox="1"/>
          <p:nvPr/>
        </p:nvSpPr>
        <p:spPr>
          <a:xfrm>
            <a:off x="7782377" y="2137709"/>
            <a:ext cx="792205" cy="261610"/>
          </a:xfrm>
          <a:prstGeom prst="rect">
            <a:avLst/>
          </a:prstGeom>
          <a:noFill/>
        </p:spPr>
        <p:txBody>
          <a:bodyPr wrap="none" rtlCol="0">
            <a:spAutoFit/>
          </a:bodyPr>
          <a:lstStyle/>
          <a:p>
            <a:r>
              <a:rPr lang="en-US" sz="1100" dirty="0"/>
              <a:t>Month 1-3</a:t>
            </a:r>
          </a:p>
        </p:txBody>
      </p:sp>
      <p:cxnSp>
        <p:nvCxnSpPr>
          <p:cNvPr id="25" name="Straight Arrow Connector 24">
            <a:extLst>
              <a:ext uri="{FF2B5EF4-FFF2-40B4-BE49-F238E27FC236}">
                <a16:creationId xmlns:a16="http://schemas.microsoft.com/office/drawing/2014/main" xmlns="" id="{AEF3E4E5-9FAE-4FE9-81B0-FE51D7E75FDE}"/>
              </a:ext>
            </a:extLst>
          </p:cNvPr>
          <p:cNvCxnSpPr>
            <a:cxnSpLocks/>
          </p:cNvCxnSpPr>
          <p:nvPr/>
        </p:nvCxnSpPr>
        <p:spPr>
          <a:xfrm>
            <a:off x="7391400" y="2571750"/>
            <a:ext cx="381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1C77B530-891C-418D-A9AD-0303668341DE}"/>
              </a:ext>
            </a:extLst>
          </p:cNvPr>
          <p:cNvSpPr txBox="1"/>
          <p:nvPr/>
        </p:nvSpPr>
        <p:spPr>
          <a:xfrm>
            <a:off x="7763900" y="2440945"/>
            <a:ext cx="806631" cy="261610"/>
          </a:xfrm>
          <a:prstGeom prst="rect">
            <a:avLst/>
          </a:prstGeom>
          <a:noFill/>
        </p:spPr>
        <p:txBody>
          <a:bodyPr wrap="none" rtlCol="0">
            <a:spAutoFit/>
          </a:bodyPr>
          <a:lstStyle/>
          <a:p>
            <a:r>
              <a:rPr lang="en-US" sz="1100" dirty="0"/>
              <a:t>Week 1-13</a:t>
            </a:r>
          </a:p>
        </p:txBody>
      </p:sp>
      <p:cxnSp>
        <p:nvCxnSpPr>
          <p:cNvPr id="29" name="Straight Arrow Connector 28">
            <a:extLst>
              <a:ext uri="{FF2B5EF4-FFF2-40B4-BE49-F238E27FC236}">
                <a16:creationId xmlns:a16="http://schemas.microsoft.com/office/drawing/2014/main" xmlns="" id="{ADCE7152-01B9-4CF5-9AC4-85247C57858F}"/>
              </a:ext>
            </a:extLst>
          </p:cNvPr>
          <p:cNvCxnSpPr/>
          <p:nvPr/>
        </p:nvCxnSpPr>
        <p:spPr>
          <a:xfrm>
            <a:off x="7391400" y="2952750"/>
            <a:ext cx="381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FAFE7BC2-909E-46DC-9378-F412DD2B54F6}"/>
              </a:ext>
            </a:extLst>
          </p:cNvPr>
          <p:cNvCxnSpPr/>
          <p:nvPr/>
        </p:nvCxnSpPr>
        <p:spPr>
          <a:xfrm>
            <a:off x="7391400" y="3257550"/>
            <a:ext cx="3909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D2439CA9-27F0-4E6C-B954-9BD2138978D2}"/>
              </a:ext>
            </a:extLst>
          </p:cNvPr>
          <p:cNvCxnSpPr/>
          <p:nvPr/>
        </p:nvCxnSpPr>
        <p:spPr>
          <a:xfrm>
            <a:off x="7401377" y="3638550"/>
            <a:ext cx="381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C57298E4-8B37-4579-B102-7B2217C374B5}"/>
              </a:ext>
            </a:extLst>
          </p:cNvPr>
          <p:cNvSpPr txBox="1"/>
          <p:nvPr/>
        </p:nvSpPr>
        <p:spPr>
          <a:xfrm>
            <a:off x="7789148" y="2813427"/>
            <a:ext cx="942887" cy="261610"/>
          </a:xfrm>
          <a:prstGeom prst="rect">
            <a:avLst/>
          </a:prstGeom>
          <a:noFill/>
        </p:spPr>
        <p:txBody>
          <a:bodyPr wrap="none" rtlCol="0">
            <a:spAutoFit/>
          </a:bodyPr>
          <a:lstStyle/>
          <a:p>
            <a:r>
              <a:rPr lang="en-US" sz="1100" dirty="0"/>
              <a:t>2</a:t>
            </a:r>
            <a:r>
              <a:rPr lang="en-US" sz="1100" baseline="30000" dirty="0"/>
              <a:t>nd</a:t>
            </a:r>
            <a:r>
              <a:rPr lang="en-US" sz="1100" dirty="0"/>
              <a:t> Trimester</a:t>
            </a:r>
          </a:p>
        </p:txBody>
      </p:sp>
      <p:sp>
        <p:nvSpPr>
          <p:cNvPr id="35" name="TextBox 34">
            <a:extLst>
              <a:ext uri="{FF2B5EF4-FFF2-40B4-BE49-F238E27FC236}">
                <a16:creationId xmlns:a16="http://schemas.microsoft.com/office/drawing/2014/main" xmlns="" id="{3208E0A4-AEA5-40CE-9F34-C2F2F4261F24}"/>
              </a:ext>
            </a:extLst>
          </p:cNvPr>
          <p:cNvSpPr txBox="1"/>
          <p:nvPr/>
        </p:nvSpPr>
        <p:spPr>
          <a:xfrm>
            <a:off x="7811992" y="3116663"/>
            <a:ext cx="792205" cy="261610"/>
          </a:xfrm>
          <a:prstGeom prst="rect">
            <a:avLst/>
          </a:prstGeom>
          <a:noFill/>
        </p:spPr>
        <p:txBody>
          <a:bodyPr wrap="none" rtlCol="0">
            <a:spAutoFit/>
          </a:bodyPr>
          <a:lstStyle/>
          <a:p>
            <a:r>
              <a:rPr lang="en-US" sz="1100" dirty="0"/>
              <a:t>Month 4-6</a:t>
            </a:r>
          </a:p>
        </p:txBody>
      </p:sp>
      <p:sp>
        <p:nvSpPr>
          <p:cNvPr id="36" name="TextBox 35">
            <a:extLst>
              <a:ext uri="{FF2B5EF4-FFF2-40B4-BE49-F238E27FC236}">
                <a16:creationId xmlns:a16="http://schemas.microsoft.com/office/drawing/2014/main" xmlns="" id="{5F4255FC-B4CA-479A-BED4-F47F72255F31}"/>
              </a:ext>
            </a:extLst>
          </p:cNvPr>
          <p:cNvSpPr txBox="1"/>
          <p:nvPr/>
        </p:nvSpPr>
        <p:spPr>
          <a:xfrm>
            <a:off x="7775974" y="3499226"/>
            <a:ext cx="878767" cy="261610"/>
          </a:xfrm>
          <a:prstGeom prst="rect">
            <a:avLst/>
          </a:prstGeom>
          <a:noFill/>
        </p:spPr>
        <p:txBody>
          <a:bodyPr wrap="none" rtlCol="0">
            <a:spAutoFit/>
          </a:bodyPr>
          <a:lstStyle/>
          <a:p>
            <a:r>
              <a:rPr lang="en-US" sz="1100" dirty="0"/>
              <a:t>Week 14-27</a:t>
            </a:r>
          </a:p>
        </p:txBody>
      </p:sp>
      <p:cxnSp>
        <p:nvCxnSpPr>
          <p:cNvPr id="38" name="Straight Arrow Connector 37">
            <a:extLst>
              <a:ext uri="{FF2B5EF4-FFF2-40B4-BE49-F238E27FC236}">
                <a16:creationId xmlns:a16="http://schemas.microsoft.com/office/drawing/2014/main" xmlns="" id="{08866F11-DF72-4DF4-A79B-ECCF14AFA2F4}"/>
              </a:ext>
            </a:extLst>
          </p:cNvPr>
          <p:cNvCxnSpPr/>
          <p:nvPr/>
        </p:nvCxnSpPr>
        <p:spPr>
          <a:xfrm>
            <a:off x="7391056" y="4019550"/>
            <a:ext cx="3980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xmlns="" id="{ABB3C996-F816-4B96-967C-8C2E092C588F}"/>
              </a:ext>
            </a:extLst>
          </p:cNvPr>
          <p:cNvCxnSpPr>
            <a:cxnSpLocks/>
          </p:cNvCxnSpPr>
          <p:nvPr/>
        </p:nvCxnSpPr>
        <p:spPr>
          <a:xfrm>
            <a:off x="7418614" y="4370433"/>
            <a:ext cx="37544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xmlns="" id="{B981FFE9-1600-4F86-B1EC-50F7D30666B7}"/>
              </a:ext>
            </a:extLst>
          </p:cNvPr>
          <p:cNvCxnSpPr/>
          <p:nvPr/>
        </p:nvCxnSpPr>
        <p:spPr>
          <a:xfrm>
            <a:off x="7436543" y="4705350"/>
            <a:ext cx="381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xmlns="" id="{FDAB598D-1526-436B-8A1B-5F9A81571502}"/>
              </a:ext>
            </a:extLst>
          </p:cNvPr>
          <p:cNvSpPr txBox="1"/>
          <p:nvPr/>
        </p:nvSpPr>
        <p:spPr>
          <a:xfrm>
            <a:off x="7763900" y="3881789"/>
            <a:ext cx="925253" cy="261610"/>
          </a:xfrm>
          <a:prstGeom prst="rect">
            <a:avLst/>
          </a:prstGeom>
          <a:noFill/>
        </p:spPr>
        <p:txBody>
          <a:bodyPr wrap="none" rtlCol="0">
            <a:spAutoFit/>
          </a:bodyPr>
          <a:lstStyle/>
          <a:p>
            <a:r>
              <a:rPr lang="en-US" sz="1100" dirty="0"/>
              <a:t>3</a:t>
            </a:r>
            <a:r>
              <a:rPr lang="en-US" sz="1100" baseline="30000" dirty="0"/>
              <a:t>rd</a:t>
            </a:r>
            <a:r>
              <a:rPr lang="en-US" sz="1100" dirty="0"/>
              <a:t> Trimester</a:t>
            </a:r>
          </a:p>
        </p:txBody>
      </p:sp>
      <p:sp>
        <p:nvSpPr>
          <p:cNvPr id="48" name="TextBox 47">
            <a:extLst>
              <a:ext uri="{FF2B5EF4-FFF2-40B4-BE49-F238E27FC236}">
                <a16:creationId xmlns:a16="http://schemas.microsoft.com/office/drawing/2014/main" xmlns="" id="{EE5E79DC-33B9-42E0-9C67-B786075E11D2}"/>
              </a:ext>
            </a:extLst>
          </p:cNvPr>
          <p:cNvSpPr txBox="1"/>
          <p:nvPr/>
        </p:nvSpPr>
        <p:spPr>
          <a:xfrm>
            <a:off x="7782745" y="4223662"/>
            <a:ext cx="792205" cy="261610"/>
          </a:xfrm>
          <a:prstGeom prst="rect">
            <a:avLst/>
          </a:prstGeom>
          <a:noFill/>
        </p:spPr>
        <p:txBody>
          <a:bodyPr wrap="none" rtlCol="0">
            <a:spAutoFit/>
          </a:bodyPr>
          <a:lstStyle/>
          <a:p>
            <a:r>
              <a:rPr lang="en-US" sz="1100" dirty="0"/>
              <a:t>Month 7-9</a:t>
            </a:r>
          </a:p>
        </p:txBody>
      </p:sp>
      <p:sp>
        <p:nvSpPr>
          <p:cNvPr id="49" name="TextBox 48">
            <a:extLst>
              <a:ext uri="{FF2B5EF4-FFF2-40B4-BE49-F238E27FC236}">
                <a16:creationId xmlns:a16="http://schemas.microsoft.com/office/drawing/2014/main" xmlns="" id="{6CA9E057-4AAB-4202-93E4-8B04BE94BFB7}"/>
              </a:ext>
            </a:extLst>
          </p:cNvPr>
          <p:cNvSpPr txBox="1"/>
          <p:nvPr/>
        </p:nvSpPr>
        <p:spPr>
          <a:xfrm>
            <a:off x="7787142" y="4574575"/>
            <a:ext cx="878767" cy="261610"/>
          </a:xfrm>
          <a:prstGeom prst="rect">
            <a:avLst/>
          </a:prstGeom>
          <a:noFill/>
        </p:spPr>
        <p:txBody>
          <a:bodyPr wrap="none" rtlCol="0">
            <a:spAutoFit/>
          </a:bodyPr>
          <a:lstStyle/>
          <a:p>
            <a:r>
              <a:rPr lang="en-US" sz="1100" dirty="0"/>
              <a:t>Week 28-40</a:t>
            </a:r>
          </a:p>
        </p:txBody>
      </p:sp>
    </p:spTree>
    <p:extLst>
      <p:ext uri="{BB962C8B-B14F-4D97-AF65-F5344CB8AC3E}">
        <p14:creationId xmlns:p14="http://schemas.microsoft.com/office/powerpoint/2010/main" xmlns="" val="1282691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err="1">
                <a:latin typeface="Arial" panose="020B0604020202020204" pitchFamily="34" charset="0"/>
                <a:cs typeface="Arial" panose="020B0604020202020204" pitchFamily="34" charset="0"/>
              </a:rPr>
              <a:t>Gynaic</a:t>
            </a:r>
            <a:r>
              <a:rPr lang="en-US" b="1" dirty="0">
                <a:latin typeface="Arial" panose="020B0604020202020204" pitchFamily="34" charset="0"/>
                <a:cs typeface="Arial" panose="020B0604020202020204" pitchFamily="34" charset="0"/>
              </a:rPr>
              <a:t> Scan</a:t>
            </a:r>
            <a:br>
              <a:rPr lang="en-US" b="1" dirty="0">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normAutofit/>
          </a:bodyPr>
          <a:lstStyle/>
          <a:p>
            <a:pPr marL="457200" indent="-457200">
              <a:defRPr/>
            </a:pPr>
            <a:r>
              <a:rPr lang="en-US" sz="1600" dirty="0">
                <a:cs typeface="Arial" charset="0"/>
              </a:rPr>
              <a:t>Gynecology scans can help to assist in detecting and monitoring many gynecological conditions like ovarian cysts, Fibroids &amp; polyps etc., The </a:t>
            </a:r>
            <a:r>
              <a:rPr lang="en-US" sz="1600" dirty="0" err="1">
                <a:cs typeface="Arial" charset="0"/>
              </a:rPr>
              <a:t>gynaic</a:t>
            </a:r>
            <a:r>
              <a:rPr lang="en-US" sz="1600" dirty="0">
                <a:cs typeface="Arial" charset="0"/>
              </a:rPr>
              <a:t> scan is tab is shown as below</a:t>
            </a:r>
          </a:p>
          <a:p>
            <a:pPr marL="0" indent="0">
              <a:buNone/>
              <a:defRPr/>
            </a:pPr>
            <a:r>
              <a:rPr lang="en-US" sz="1600" dirty="0">
                <a:latin typeface="Arial" charset="0"/>
                <a:cs typeface="Arial" charset="0"/>
              </a:rPr>
              <a:t>			</a:t>
            </a:r>
            <a:endParaRPr lang="en-US" sz="1600" b="1" dirty="0">
              <a:cs typeface="Arial" charset="0"/>
            </a:endParaRPr>
          </a:p>
          <a:p>
            <a:endParaRPr lang="en-US" sz="1600" dirty="0"/>
          </a:p>
        </p:txBody>
      </p:sp>
      <p:pic>
        <p:nvPicPr>
          <p:cNvPr id="4" name="Picture 3" descr="C:\Users\Santosh\Desktop\gyn scan.PNG">
            <a:extLst>
              <a:ext uri="{FF2B5EF4-FFF2-40B4-BE49-F238E27FC236}">
                <a16:creationId xmlns:a16="http://schemas.microsoft.com/office/drawing/2014/main" xmlns="" id="{10E0FDAD-51FC-4303-891E-791BF0AD841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200" y="1657350"/>
            <a:ext cx="7848600" cy="3157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65691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Follicular Monitoring</a:t>
            </a:r>
            <a:br>
              <a:rPr lang="en-US" b="1" dirty="0">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normAutofit/>
          </a:bodyPr>
          <a:lstStyle/>
          <a:p>
            <a:pPr marL="457200" indent="-457200">
              <a:defRPr/>
            </a:pPr>
            <a:r>
              <a:rPr lang="en-US" sz="1600" dirty="0">
                <a:latin typeface="Arial" panose="020B0604020202020204" pitchFamily="34" charset="0"/>
                <a:cs typeface="Arial" panose="020B0604020202020204" pitchFamily="34" charset="0"/>
              </a:rPr>
              <a:t>Follicular Monitoring is the process of serial ultrasonic monitoring of the ovarian follicles used to identify maturation status of eggs. It is useful for assessing the size of the follicle that supports the growing egg and for determining the thickness of the uterine lining. The follicular monitoring tab is shown as below</a:t>
            </a:r>
            <a:r>
              <a:rPr lang="en-US" sz="1800" dirty="0">
                <a:latin typeface="Arial" charset="0"/>
                <a:cs typeface="Arial" charset="0"/>
              </a:rPr>
              <a:t>			</a:t>
            </a:r>
            <a:endParaRPr lang="en-US" sz="1800" b="1" dirty="0">
              <a:cs typeface="Arial" charset="0"/>
            </a:endParaRPr>
          </a:p>
          <a:p>
            <a:pPr>
              <a:buSzPct val="45000"/>
              <a:defRPr/>
            </a:pPr>
            <a:endParaRPr lang="en-IN" sz="2000" dirty="0">
              <a:solidFill>
                <a:srgbClr val="000000"/>
              </a:solidFill>
              <a:latin typeface="Calibri" pitchFamily="34" charset="0"/>
              <a:cs typeface="Arial" charset="0"/>
            </a:endParaRPr>
          </a:p>
          <a:p>
            <a:endParaRPr lang="en-US" sz="1600" dirty="0"/>
          </a:p>
        </p:txBody>
      </p:sp>
      <p:pic>
        <p:nvPicPr>
          <p:cNvPr id="4" name="Picture 3" descr="C:\Users\Santosh\Desktop\follicular monitor.PNG">
            <a:extLst>
              <a:ext uri="{FF2B5EF4-FFF2-40B4-BE49-F238E27FC236}">
                <a16:creationId xmlns:a16="http://schemas.microsoft.com/office/drawing/2014/main" xmlns="" id="{9B47CBCC-34D1-4D8D-A9E8-4C49638163E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 y="1809750"/>
            <a:ext cx="80772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4443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Obstetrics Scan</a:t>
            </a:r>
            <a:br>
              <a:rPr lang="en-US" b="1" dirty="0">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normAutofit/>
          </a:bodyPr>
          <a:lstStyle/>
          <a:p>
            <a:pPr marL="457200" indent="-457200">
              <a:defRPr/>
            </a:pPr>
            <a:r>
              <a:rPr lang="en-US" sz="1600" dirty="0">
                <a:latin typeface="Arial" panose="020B0604020202020204" pitchFamily="34" charset="0"/>
                <a:cs typeface="Arial" panose="020B0604020202020204" pitchFamily="34" charset="0"/>
              </a:rPr>
              <a:t>Obstetrical ultrasound is a useful clinical test to establish the presence of a living embryo/fetus and estimate the age of the pregnancy and diagnose congenital abnormalities of the fetus. Obstetrics scan has 8 different types of scans</a:t>
            </a:r>
          </a:p>
          <a:p>
            <a:pPr marL="914400" lvl="2" indent="0">
              <a:buNone/>
              <a:defRPr/>
            </a:pPr>
            <a:r>
              <a:rPr lang="en-US" sz="1600" dirty="0">
                <a:latin typeface="Arial" panose="020B0604020202020204" pitchFamily="34" charset="0"/>
                <a:cs typeface="Arial" panose="020B0604020202020204" pitchFamily="34" charset="0"/>
              </a:rPr>
              <a:t>-     Early Pregnancy Scan</a:t>
            </a:r>
          </a:p>
          <a:p>
            <a:pPr marL="1371600" lvl="2" indent="-457200">
              <a:buFontTx/>
              <a:buChar char="-"/>
              <a:defRPr/>
            </a:pPr>
            <a:r>
              <a:rPr lang="en-US" sz="1600" dirty="0">
                <a:latin typeface="Arial" panose="020B0604020202020204" pitchFamily="34" charset="0"/>
                <a:cs typeface="Arial" panose="020B0604020202020204" pitchFamily="34" charset="0"/>
              </a:rPr>
              <a:t>NT Scan</a:t>
            </a:r>
          </a:p>
          <a:p>
            <a:pPr marL="1371600" lvl="2" indent="-457200">
              <a:buFontTx/>
              <a:buChar char="-"/>
              <a:defRPr/>
            </a:pPr>
            <a:r>
              <a:rPr lang="en-US" sz="1600" dirty="0">
                <a:latin typeface="Arial" panose="020B0604020202020204" pitchFamily="34" charset="0"/>
                <a:cs typeface="Arial" panose="020B0604020202020204" pitchFamily="34" charset="0"/>
              </a:rPr>
              <a:t>Ectopic Pregnancy Scan</a:t>
            </a:r>
          </a:p>
          <a:p>
            <a:pPr marL="1371600" lvl="2" indent="-457200">
              <a:buFontTx/>
              <a:buChar char="-"/>
              <a:defRPr/>
            </a:pPr>
            <a:r>
              <a:rPr lang="en-US" sz="1600" dirty="0">
                <a:latin typeface="Arial" panose="020B0604020202020204" pitchFamily="34" charset="0"/>
                <a:cs typeface="Arial" panose="020B0604020202020204" pitchFamily="34" charset="0"/>
              </a:rPr>
              <a:t>Second Trimester Scan</a:t>
            </a:r>
          </a:p>
          <a:p>
            <a:pPr marL="1371600" lvl="2" indent="-457200">
              <a:buFontTx/>
              <a:buChar char="-"/>
              <a:defRPr/>
            </a:pPr>
            <a:r>
              <a:rPr lang="en-US" sz="1600" dirty="0">
                <a:latin typeface="Arial" panose="020B0604020202020204" pitchFamily="34" charset="0"/>
                <a:cs typeface="Arial" panose="020B0604020202020204" pitchFamily="34" charset="0"/>
              </a:rPr>
              <a:t>Third Trimester Scan</a:t>
            </a:r>
          </a:p>
          <a:p>
            <a:pPr marL="1371600" lvl="2" indent="-457200">
              <a:buFontTx/>
              <a:buChar char="-"/>
              <a:defRPr/>
            </a:pPr>
            <a:r>
              <a:rPr lang="en-US" sz="1600" dirty="0">
                <a:latin typeface="Arial" panose="020B0604020202020204" pitchFamily="34" charset="0"/>
                <a:cs typeface="Arial" panose="020B0604020202020204" pitchFamily="34" charset="0"/>
              </a:rPr>
              <a:t>Tiffa Scan</a:t>
            </a:r>
          </a:p>
          <a:p>
            <a:pPr marL="1371600" lvl="2" indent="-457200">
              <a:buFontTx/>
              <a:buChar char="-"/>
              <a:defRPr/>
            </a:pPr>
            <a:r>
              <a:rPr lang="en-US" sz="1600" dirty="0">
                <a:latin typeface="Arial" panose="020B0604020202020204" pitchFamily="34" charset="0"/>
                <a:cs typeface="Arial" panose="020B0604020202020204" pitchFamily="34" charset="0"/>
              </a:rPr>
              <a:t>Multiple Pregnancy Scan</a:t>
            </a:r>
          </a:p>
          <a:p>
            <a:pPr marL="1371600" lvl="2" indent="-457200">
              <a:buFontTx/>
              <a:buChar char="-"/>
              <a:defRPr/>
            </a:pPr>
            <a:r>
              <a:rPr lang="en-US" sz="1600" dirty="0">
                <a:latin typeface="Arial" panose="020B0604020202020204" pitchFamily="34" charset="0"/>
                <a:cs typeface="Arial" panose="020B0604020202020204" pitchFamily="34" charset="0"/>
              </a:rPr>
              <a:t>Fetal Doppler</a:t>
            </a:r>
          </a:p>
          <a:p>
            <a:pPr marL="1371600" lvl="2" indent="-457200">
              <a:defRPr/>
            </a:pPr>
            <a:endParaRPr lang="en-US" sz="1800" dirty="0">
              <a:cs typeface="Arial" charset="0"/>
            </a:endParaRPr>
          </a:p>
          <a:p>
            <a:pPr marL="457200" indent="-457200">
              <a:defRPr/>
            </a:pPr>
            <a:r>
              <a:rPr lang="en-US" sz="1800" dirty="0">
                <a:latin typeface="Arial" charset="0"/>
                <a:cs typeface="Arial" charset="0"/>
              </a:rPr>
              <a:t>		</a:t>
            </a:r>
            <a:endParaRPr lang="en-US" sz="1800" b="1" dirty="0">
              <a:cs typeface="Arial" charset="0"/>
            </a:endParaRPr>
          </a:p>
          <a:p>
            <a:endParaRPr lang="en-US" sz="2000" dirty="0"/>
          </a:p>
        </p:txBody>
      </p:sp>
      <p:pic>
        <p:nvPicPr>
          <p:cNvPr id="4" name="Picture 3" descr="C:\Users\Santosh\Desktop\obstertic scans.png">
            <a:extLst>
              <a:ext uri="{FF2B5EF4-FFF2-40B4-BE49-F238E27FC236}">
                <a16:creationId xmlns:a16="http://schemas.microsoft.com/office/drawing/2014/main" xmlns="" id="{53E5263F-41BF-4A1A-BF7E-363CBDD8612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91000" y="1809750"/>
            <a:ext cx="48006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76930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3349"/>
            <a:ext cx="8686800" cy="457201"/>
          </a:xfrm>
        </p:spPr>
        <p:txBody>
          <a:bodyPr/>
          <a:lstStyle/>
          <a:p>
            <a:pPr algn="ctr"/>
            <a:r>
              <a:rPr lang="en-US" sz="2000" b="1" dirty="0"/>
              <a:t>Pre-Natal Diagnostic Techniques (PCPNDT) Act,1994</a:t>
            </a:r>
            <a:endParaRPr lang="en-US" sz="2000" dirty="0"/>
          </a:p>
        </p:txBody>
      </p:sp>
      <p:sp>
        <p:nvSpPr>
          <p:cNvPr id="3" name="Content Placeholder 2"/>
          <p:cNvSpPr>
            <a:spLocks noGrp="1"/>
          </p:cNvSpPr>
          <p:nvPr>
            <p:ph idx="1"/>
          </p:nvPr>
        </p:nvSpPr>
        <p:spPr/>
        <p:txBody>
          <a:bodyPr>
            <a:noAutofit/>
          </a:bodyPr>
          <a:lstStyle/>
          <a:p>
            <a:r>
              <a:rPr lang="en-US" sz="1400" b="1" dirty="0"/>
              <a:t>Female </a:t>
            </a:r>
            <a:r>
              <a:rPr lang="en-US" sz="1400" b="1" dirty="0" err="1"/>
              <a:t>foeticide</a:t>
            </a:r>
            <a:r>
              <a:rPr lang="en-US" sz="1400" b="1" dirty="0"/>
              <a:t> in India</a:t>
            </a:r>
          </a:p>
          <a:p>
            <a:pPr lvl="1"/>
            <a:r>
              <a:rPr lang="en-US" sz="1200" dirty="0"/>
              <a:t>This process began in the early 1990s when ultrasound techniques gained widespread use in India. There was a tendency for families to continuously produce children until a male child was born. </a:t>
            </a:r>
            <a:r>
              <a:rPr lang="en-US" sz="1200" dirty="0" err="1"/>
              <a:t>Foetal</a:t>
            </a:r>
            <a:r>
              <a:rPr lang="en-US" sz="1200" dirty="0"/>
              <a:t> sex determination and sex selective abortion by medical professionals has today grown into a </a:t>
            </a:r>
            <a:r>
              <a:rPr lang="en-US" sz="1200" dirty="0" err="1"/>
              <a:t>Rs</a:t>
            </a:r>
            <a:r>
              <a:rPr lang="en-US" sz="1200" dirty="0"/>
              <a:t>. 1,000 crore industry (US$ 244 million). Social discrimination against women and a preference for sons have promoted female </a:t>
            </a:r>
            <a:r>
              <a:rPr lang="en-US" sz="1200" dirty="0" err="1"/>
              <a:t>foeticide</a:t>
            </a:r>
            <a:r>
              <a:rPr lang="en-US" sz="1200" dirty="0"/>
              <a:t> in various forms skewing the sex ratio of the country towards men. According to the decennial Indian census, the sex ratio in the 0-6 age group in India went from 104.0 males per 100 females in 1981, to 105.8 in 1991, to 107.8 in 2001, to 109.4 in 2011. The ratio is significantly higher in certain states such as Punjab and Haryana (126.1 and 122.0, as of 2001). According to 2011 Population Census, the overall ratio changed to 940 females per 1000 males. </a:t>
            </a:r>
            <a:endParaRPr lang="en-US" sz="1200" b="1" dirty="0"/>
          </a:p>
          <a:p>
            <a:r>
              <a:rPr lang="en-US" sz="1400" b="1" dirty="0"/>
              <a:t>Objective of this Act</a:t>
            </a:r>
            <a:r>
              <a:rPr lang="en-US" sz="1400" dirty="0"/>
              <a:t>:</a:t>
            </a:r>
          </a:p>
          <a:p>
            <a:pPr lvl="1"/>
            <a:r>
              <a:rPr lang="en-US" sz="1200" dirty="0"/>
              <a:t>The in-balance between male to female ratio has reached an alarming stage that Indian Govt. has to intervene and put strict laws in place to curtail female </a:t>
            </a:r>
            <a:r>
              <a:rPr lang="en-US" sz="1200" dirty="0" err="1"/>
              <a:t>foeticide</a:t>
            </a:r>
            <a:r>
              <a:rPr lang="en-US" sz="1200" dirty="0"/>
              <a:t>. Hence </a:t>
            </a:r>
            <a:r>
              <a:rPr lang="en-US" sz="1200" b="1" dirty="0"/>
              <a:t>Pre-Conception and Pre-Natal Diagnostic Techniques (PCPNDT) Act, 1994</a:t>
            </a:r>
            <a:r>
              <a:rPr lang="en-US" sz="1200" dirty="0"/>
              <a:t> is enacted to stop female </a:t>
            </a:r>
            <a:r>
              <a:rPr lang="en-US" sz="1200" dirty="0" err="1"/>
              <a:t>foeticides</a:t>
            </a:r>
            <a:r>
              <a:rPr lang="en-US" sz="1200" dirty="0"/>
              <a:t> and arrest the declining sex ratio in India. The act banned prenatal sex determination.</a:t>
            </a:r>
          </a:p>
          <a:p>
            <a:pPr lvl="1"/>
            <a:r>
              <a:rPr lang="en-US" sz="1200" dirty="0"/>
              <a:t>The main purpose of enacting the act is to ban the use of sex selection techniques after conception and prevent the misuse of prenatal diagnostic technique for sex selective abortion. </a:t>
            </a:r>
          </a:p>
          <a:p>
            <a:pPr lvl="1"/>
            <a:endParaRPr lang="en-US" sz="1200" b="1" dirty="0"/>
          </a:p>
          <a:p>
            <a:endParaRPr lang="en-US" sz="1400" dirty="0"/>
          </a:p>
        </p:txBody>
      </p:sp>
    </p:spTree>
    <p:extLst>
      <p:ext uri="{BB962C8B-B14F-4D97-AF65-F5344CB8AC3E}">
        <p14:creationId xmlns:p14="http://schemas.microsoft.com/office/powerpoint/2010/main" xmlns="" val="853905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Obstetrics Scan</a:t>
            </a:r>
            <a:br>
              <a:rPr lang="en-US" b="1" dirty="0">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noAutofit/>
          </a:bodyPr>
          <a:lstStyle/>
          <a:p>
            <a:pPr marL="339725" indent="-339725">
              <a:defRPr/>
            </a:pPr>
            <a:r>
              <a:rPr lang="en-US" sz="1400" b="1" dirty="0" smtClean="0">
                <a:latin typeface="Arial" panose="020B0604020202020204" pitchFamily="34" charset="0"/>
                <a:cs typeface="Arial" panose="020B0604020202020204" pitchFamily="34" charset="0"/>
              </a:rPr>
              <a:t>Early </a:t>
            </a:r>
            <a:r>
              <a:rPr lang="en-US" sz="1400" b="1" dirty="0">
                <a:latin typeface="Arial" panose="020B0604020202020204" pitchFamily="34" charset="0"/>
                <a:cs typeface="Arial" panose="020B0604020202020204" pitchFamily="34" charset="0"/>
              </a:rPr>
              <a:t>Pregnancy Scan -</a:t>
            </a:r>
            <a:r>
              <a:rPr lang="en-US" sz="1400" dirty="0">
                <a:latin typeface="Arial" panose="020B0604020202020204" pitchFamily="34" charset="0"/>
                <a:cs typeface="Arial" panose="020B0604020202020204" pitchFamily="34" charset="0"/>
              </a:rPr>
              <a:t> A pregnancy can be seen from as early as 6 weeks from the first day of your last period (LMP) if the pregnant woman has any problem, then this scan will accurately confirm viability.</a:t>
            </a:r>
          </a:p>
          <a:p>
            <a:pPr>
              <a:defRPr/>
            </a:pPr>
            <a:endParaRPr lang="en" sz="1400" dirty="0">
              <a:latin typeface="Arial" panose="020B0604020202020204" pitchFamily="34" charset="0"/>
              <a:cs typeface="Arial" panose="020B0604020202020204" pitchFamily="34" charset="0"/>
            </a:endParaRPr>
          </a:p>
          <a:p>
            <a:pPr>
              <a:defRPr/>
            </a:pPr>
            <a:r>
              <a:rPr lang="en-US" sz="1400" b="1" dirty="0">
                <a:latin typeface="Arial" panose="020B0604020202020204" pitchFamily="34" charset="0"/>
                <a:cs typeface="Arial" panose="020B0604020202020204" pitchFamily="34" charset="0"/>
              </a:rPr>
              <a:t>NT Scan -</a:t>
            </a:r>
            <a:r>
              <a:rPr lang="en-US" sz="1400" dirty="0">
                <a:latin typeface="Arial" panose="020B0604020202020204" pitchFamily="34" charset="0"/>
                <a:cs typeface="Arial" panose="020B0604020202020204" pitchFamily="34" charset="0"/>
              </a:rPr>
              <a:t> The NT scan must be done when the pregnant woman is between 11 and 14 weeks  pregnant, because this is when the base of the baby's neck is still transparent.</a:t>
            </a:r>
          </a:p>
          <a:p>
            <a:pPr>
              <a:defRPr/>
            </a:pPr>
            <a:endParaRPr lang="en-US" sz="1400" dirty="0">
              <a:latin typeface="Arial" panose="020B0604020202020204" pitchFamily="34" charset="0"/>
              <a:cs typeface="Arial" panose="020B0604020202020204" pitchFamily="34" charset="0"/>
            </a:endParaRPr>
          </a:p>
          <a:p>
            <a:pPr>
              <a:defRPr/>
            </a:pPr>
            <a:r>
              <a:rPr lang="en-US" sz="1400" b="1" dirty="0">
                <a:latin typeface="Arial" panose="020B0604020202020204" pitchFamily="34" charset="0"/>
                <a:cs typeface="Arial" panose="020B0604020202020204" pitchFamily="34" charset="0"/>
              </a:rPr>
              <a:t>Ectopic Pregnancy Scan </a:t>
            </a:r>
            <a:r>
              <a:rPr lang="en-US" sz="1400" dirty="0">
                <a:latin typeface="Arial" panose="020B0604020202020204" pitchFamily="34" charset="0"/>
                <a:cs typeface="Arial" panose="020B0604020202020204" pitchFamily="34" charset="0"/>
              </a:rPr>
              <a:t>- If no pregnancy can be seen in the uterus but there is evidence of free fluid in the pregnant woman’s abdomen and or a possible 'mass' in the approximate location of one of the pregnant woman’s fallopian tubes, the doctor would then be likely to diagnose a possible ectopic pregnancy.</a:t>
            </a:r>
          </a:p>
          <a:p>
            <a:pPr>
              <a:defRPr/>
            </a:pPr>
            <a:endParaRPr lang="en-US" sz="1400" dirty="0">
              <a:latin typeface="Arial" panose="020B0604020202020204" pitchFamily="34" charset="0"/>
              <a:cs typeface="Arial" panose="020B0604020202020204" pitchFamily="34" charset="0"/>
            </a:endParaRPr>
          </a:p>
          <a:p>
            <a:pPr>
              <a:defRPr/>
            </a:pPr>
            <a:r>
              <a:rPr lang="en-US" sz="1400" b="1" dirty="0">
                <a:latin typeface="Arial" panose="020B0604020202020204" pitchFamily="34" charset="0"/>
                <a:cs typeface="Arial" panose="020B0604020202020204" pitchFamily="34" charset="0"/>
              </a:rPr>
              <a:t>Second Trimester Scan </a:t>
            </a:r>
            <a:r>
              <a:rPr lang="en-US" sz="1400" dirty="0">
                <a:latin typeface="Arial" panose="020B0604020202020204" pitchFamily="34" charset="0"/>
                <a:cs typeface="Arial" panose="020B0604020202020204" pitchFamily="34" charset="0"/>
              </a:rPr>
              <a:t>- A second trimester morphology ultrasound is performed in the middle part of the pregnancy, usually between 18 and 20 weeks gestation. In this screen also we estimate the EDD value by giving LMP date and ultrasound date. The user can also check the growth of the child  using parameters like HC,AC,BPD,FL,HL with the help of graphs.</a:t>
            </a:r>
          </a:p>
          <a:p>
            <a:pPr marL="457200" indent="-457200">
              <a:defRPr/>
            </a:pPr>
            <a:endParaRPr lang="en-US" sz="1600" dirty="0">
              <a:cs typeface="Arial" charset="0"/>
            </a:endParaRPr>
          </a:p>
          <a:p>
            <a:endParaRPr lang="en-US" sz="1400" dirty="0"/>
          </a:p>
        </p:txBody>
      </p:sp>
    </p:spTree>
    <p:extLst>
      <p:ext uri="{BB962C8B-B14F-4D97-AF65-F5344CB8AC3E}">
        <p14:creationId xmlns:p14="http://schemas.microsoft.com/office/powerpoint/2010/main" xmlns="" val="1326362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Obstetrics Scan</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noAutofit/>
          </a:bodyPr>
          <a:lstStyle/>
          <a:p>
            <a:pPr marL="284163" indent="-284163">
              <a:tabLst>
                <a:tab pos="57150" algn="l"/>
              </a:tabLst>
              <a:defRPr/>
            </a:pPr>
            <a:r>
              <a:rPr lang="en-US" sz="1400" b="1" dirty="0">
                <a:latin typeface="Arial" panose="020B0604020202020204" pitchFamily="34" charset="0"/>
                <a:cs typeface="Arial" panose="020B0604020202020204" pitchFamily="34" charset="0"/>
              </a:rPr>
              <a:t>Third Trimester Scan </a:t>
            </a:r>
            <a:r>
              <a:rPr lang="en-US" sz="1400" dirty="0">
                <a:latin typeface="Arial" panose="020B0604020202020204" pitchFamily="34" charset="0"/>
                <a:cs typeface="Arial" panose="020B0604020202020204" pitchFamily="34" charset="0"/>
              </a:rPr>
              <a:t>– </a:t>
            </a:r>
          </a:p>
          <a:p>
            <a:pPr marL="284163" indent="-284163">
              <a:buSzPct val="90000"/>
              <a:buNone/>
              <a:tabLst>
                <a:tab pos="57150" algn="l"/>
              </a:tabLst>
              <a:defRPr/>
            </a:pPr>
            <a:r>
              <a:rPr lang="en-US" sz="1400" dirty="0">
                <a:latin typeface="Arial" panose="020B0604020202020204" pitchFamily="34" charset="0"/>
                <a:cs typeface="Arial" panose="020B0604020202020204" pitchFamily="34" charset="0"/>
              </a:rPr>
              <a:t>      The most common reason for a scan in the third trimester is to check that your baby is   </a:t>
            </a:r>
          </a:p>
          <a:p>
            <a:pPr marL="284163" indent="-284163">
              <a:buSzPct val="90000"/>
              <a:buNone/>
              <a:tabLst>
                <a:tab pos="57150" algn="l"/>
              </a:tabLst>
              <a:defRPr/>
            </a:pPr>
            <a:r>
              <a:rPr lang="en-US" sz="1400" dirty="0">
                <a:latin typeface="Arial" panose="020B0604020202020204" pitchFamily="34" charset="0"/>
                <a:cs typeface="Arial" panose="020B0604020202020204" pitchFamily="34" charset="0"/>
              </a:rPr>
              <a:t>      growing normally. In this scan we can see the growth of the baby with the help of the graph     </a:t>
            </a:r>
          </a:p>
          <a:p>
            <a:pPr marL="284163" indent="-284163">
              <a:buSzPct val="90000"/>
              <a:buNone/>
              <a:tabLst>
                <a:tab pos="57150" algn="l"/>
              </a:tabLst>
              <a:defRPr/>
            </a:pPr>
            <a:r>
              <a:rPr lang="en-US" sz="1400" dirty="0">
                <a:latin typeface="Arial" panose="020B0604020202020204" pitchFamily="34" charset="0"/>
                <a:cs typeface="Arial" panose="020B0604020202020204" pitchFamily="34" charset="0"/>
              </a:rPr>
              <a:t>      using parameters like HC,BPD,FL,HL,AC. In this stage also we can know the EDD date by  </a:t>
            </a:r>
          </a:p>
          <a:p>
            <a:pPr marL="284163" indent="-284163">
              <a:buSzPct val="90000"/>
              <a:buNone/>
              <a:tabLst>
                <a:tab pos="57150" algn="l"/>
              </a:tabLst>
              <a:defRPr/>
            </a:pPr>
            <a:r>
              <a:rPr lang="en-US" sz="1400" dirty="0">
                <a:latin typeface="Arial" panose="020B0604020202020204" pitchFamily="34" charset="0"/>
                <a:cs typeface="Arial" panose="020B0604020202020204" pitchFamily="34" charset="0"/>
              </a:rPr>
              <a:t>      using LMP date and ultrasound date.</a:t>
            </a:r>
          </a:p>
          <a:p>
            <a:pPr marL="284163" indent="-284163">
              <a:tabLst>
                <a:tab pos="57150" algn="l"/>
              </a:tabLst>
              <a:defRPr/>
            </a:pPr>
            <a:endParaRPr lang="en-US" sz="1400" dirty="0">
              <a:latin typeface="Arial" panose="020B0604020202020204" pitchFamily="34" charset="0"/>
              <a:cs typeface="Arial" panose="020B0604020202020204" pitchFamily="34" charset="0"/>
            </a:endParaRPr>
          </a:p>
          <a:p>
            <a:pPr marL="284163" indent="-284163">
              <a:tabLst>
                <a:tab pos="57150" algn="l"/>
              </a:tabLst>
              <a:defRPr/>
            </a:pPr>
            <a:r>
              <a:rPr lang="en-US" sz="1400" b="1" dirty="0" err="1" smtClean="0">
                <a:latin typeface="Arial" panose="020B0604020202020204" pitchFamily="34" charset="0"/>
                <a:cs typeface="Arial" panose="020B0604020202020204" pitchFamily="34" charset="0"/>
              </a:rPr>
              <a:t>Tiffa</a:t>
            </a:r>
            <a:r>
              <a:rPr lang="en-US" sz="1400" b="1" dirty="0" smtClean="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Scan </a:t>
            </a:r>
            <a:r>
              <a:rPr lang="en-US" sz="1400" dirty="0">
                <a:latin typeface="Arial" panose="020B0604020202020204" pitchFamily="34" charset="0"/>
                <a:cs typeface="Arial" panose="020B0604020202020204" pitchFamily="34" charset="0"/>
              </a:rPr>
              <a:t>–</a:t>
            </a:r>
          </a:p>
          <a:p>
            <a:pPr marL="284163" indent="-284163">
              <a:buNone/>
              <a:tabLst>
                <a:tab pos="57150" algn="l"/>
              </a:tabLst>
              <a:defRPr/>
            </a:pPr>
            <a:r>
              <a:rPr lang="en-US" sz="1400" dirty="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Tiffa</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scan is important because it detects any congenital abnormalities in the growing fetus. In </a:t>
            </a:r>
            <a:r>
              <a:rPr lang="en-US" sz="1400" dirty="0" err="1">
                <a:latin typeface="Arial" panose="020B0604020202020204" pitchFamily="34" charset="0"/>
                <a:cs typeface="Arial" panose="020B0604020202020204" pitchFamily="34" charset="0"/>
              </a:rPr>
              <a:t>tiffa</a:t>
            </a:r>
            <a:r>
              <a:rPr lang="en-US" sz="1400" dirty="0">
                <a:latin typeface="Arial" panose="020B0604020202020204" pitchFamily="34" charset="0"/>
                <a:cs typeface="Arial" panose="020B0604020202020204" pitchFamily="34" charset="0"/>
              </a:rPr>
              <a:t> scan   </a:t>
            </a:r>
          </a:p>
          <a:p>
            <a:pPr marL="284163" indent="-284163">
              <a:buNone/>
              <a:tabLst>
                <a:tab pos="57150" algn="l"/>
              </a:tabLst>
              <a:defRPr/>
            </a:pP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also </a:t>
            </a:r>
            <a:r>
              <a:rPr lang="en-US" sz="1400" dirty="0">
                <a:latin typeface="Arial" panose="020B0604020202020204" pitchFamily="34" charset="0"/>
                <a:cs typeface="Arial" panose="020B0604020202020204" pitchFamily="34" charset="0"/>
              </a:rPr>
              <a:t>the user can view the growth of the child using graph and can get the date of the EDD using LMP </a:t>
            </a:r>
          </a:p>
          <a:p>
            <a:pPr marL="284163" indent="-284163">
              <a:buNone/>
              <a:tabLst>
                <a:tab pos="57150" algn="l"/>
              </a:tabLst>
              <a:defRPr/>
            </a:pP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date </a:t>
            </a:r>
            <a:r>
              <a:rPr lang="en-US" sz="1400" dirty="0">
                <a:latin typeface="Arial" panose="020B0604020202020204" pitchFamily="34" charset="0"/>
                <a:cs typeface="Arial" panose="020B0604020202020204" pitchFamily="34" charset="0"/>
              </a:rPr>
              <a:t>and ultrasound date.</a:t>
            </a:r>
          </a:p>
          <a:p>
            <a:pPr marL="284163" indent="-284163">
              <a:buNone/>
              <a:tabLst>
                <a:tab pos="57150" algn="l"/>
              </a:tabLst>
              <a:defRPr/>
            </a:pPr>
            <a:endParaRPr lang="en-US" sz="1400" dirty="0">
              <a:latin typeface="Arial" panose="020B0604020202020204" pitchFamily="34" charset="0"/>
              <a:cs typeface="Arial" panose="020B0604020202020204" pitchFamily="34" charset="0"/>
            </a:endParaRPr>
          </a:p>
          <a:p>
            <a:pPr marL="284163" indent="-284163">
              <a:tabLst>
                <a:tab pos="57150" algn="l"/>
              </a:tabLst>
              <a:defRPr/>
            </a:pPr>
            <a:r>
              <a:rPr lang="en-US" sz="1400" b="1" dirty="0">
                <a:latin typeface="Arial" panose="020B0604020202020204" pitchFamily="34" charset="0"/>
                <a:cs typeface="Arial" panose="020B0604020202020204" pitchFamily="34" charset="0"/>
              </a:rPr>
              <a:t>Multi Pregnancy Scan </a:t>
            </a:r>
            <a:r>
              <a:rPr lang="en-US" sz="1400" dirty="0">
                <a:latin typeface="Arial" panose="020B0604020202020204" pitchFamily="34" charset="0"/>
                <a:cs typeface="Arial" panose="020B0604020202020204" pitchFamily="34" charset="0"/>
              </a:rPr>
              <a:t>– </a:t>
            </a:r>
          </a:p>
          <a:p>
            <a:pPr marL="284163" indent="-284163">
              <a:buNone/>
              <a:tabLst>
                <a:tab pos="57150" algn="l"/>
              </a:tabLst>
              <a:defRPr/>
            </a:pP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When </a:t>
            </a:r>
            <a:r>
              <a:rPr lang="en-US" sz="1400" dirty="0">
                <a:latin typeface="Arial" panose="020B0604020202020204" pitchFamily="34" charset="0"/>
                <a:cs typeface="Arial" panose="020B0604020202020204" pitchFamily="34" charset="0"/>
              </a:rPr>
              <a:t>the case is like twins, the multi pregnancy scan is done. In this scan page we can know the EDD </a:t>
            </a:r>
          </a:p>
          <a:p>
            <a:pPr marL="284163" indent="-284163">
              <a:buNone/>
              <a:tabLst>
                <a:tab pos="57150" algn="l"/>
              </a:tabLst>
              <a:defRPr/>
            </a:pP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date </a:t>
            </a:r>
            <a:r>
              <a:rPr lang="en-US" sz="1400" dirty="0">
                <a:latin typeface="Arial" panose="020B0604020202020204" pitchFamily="34" charset="0"/>
                <a:cs typeface="Arial" panose="020B0604020202020204" pitchFamily="34" charset="0"/>
              </a:rPr>
              <a:t>by using LMP date and ultrasound date. In this page we can know the two babies growth with </a:t>
            </a:r>
          </a:p>
          <a:p>
            <a:pPr marL="284163" indent="-284163">
              <a:buNone/>
              <a:tabLst>
                <a:tab pos="57150" algn="l"/>
              </a:tabLst>
              <a:defRPr/>
            </a:pP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separate </a:t>
            </a:r>
            <a:r>
              <a:rPr lang="en-US" sz="1400" dirty="0">
                <a:latin typeface="Arial" panose="020B0604020202020204" pitchFamily="34" charset="0"/>
                <a:cs typeface="Arial" panose="020B0604020202020204" pitchFamily="34" charset="0"/>
              </a:rPr>
              <a:t>graph for each.</a:t>
            </a:r>
          </a:p>
          <a:p>
            <a:endParaRPr lang="en-US" sz="1400" dirty="0"/>
          </a:p>
        </p:txBody>
      </p:sp>
    </p:spTree>
    <p:extLst>
      <p:ext uri="{BB962C8B-B14F-4D97-AF65-F5344CB8AC3E}">
        <p14:creationId xmlns:p14="http://schemas.microsoft.com/office/powerpoint/2010/main" xmlns="" val="1450901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Fetal Doppler Scan</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a:xfrm>
            <a:off x="228600" y="701278"/>
            <a:ext cx="8915400" cy="3927872"/>
          </a:xfrm>
        </p:spPr>
        <p:txBody>
          <a:bodyPr>
            <a:normAutofit/>
          </a:bodyPr>
          <a:lstStyle/>
          <a:p>
            <a:pPr algn="just"/>
            <a:r>
              <a:rPr lang="en-US" sz="1600" dirty="0">
                <a:latin typeface="Arial" panose="020B0604020202020204" pitchFamily="34" charset="0"/>
                <a:cs typeface="Arial" panose="020B0604020202020204" pitchFamily="34" charset="0"/>
              </a:rPr>
              <a:t>A Doppler scan measures the blood flow through the umbilical cord and around different parts of your baby's body, such as his brain and heart</a:t>
            </a:r>
          </a:p>
          <a:p>
            <a:pPr marL="0" indent="0">
              <a:buNone/>
              <a:defRPr/>
            </a:pPr>
            <a:r>
              <a:rPr lang="en-US" sz="1600" b="1" dirty="0">
                <a:latin typeface="Arial" panose="020B0604020202020204" pitchFamily="34" charset="0"/>
                <a:cs typeface="Arial" panose="020B0604020202020204" pitchFamily="34" charset="0"/>
              </a:rPr>
              <a:t>     Graphs</a:t>
            </a:r>
            <a:r>
              <a:rPr lang="en-US" sz="1600" dirty="0">
                <a:latin typeface="Arial" panose="020B0604020202020204" pitchFamily="34" charset="0"/>
                <a:cs typeface="Arial" panose="020B0604020202020204" pitchFamily="34" charset="0"/>
              </a:rPr>
              <a:t>:</a:t>
            </a:r>
          </a:p>
          <a:p>
            <a:pPr marL="457200" indent="-457200">
              <a:defRPr/>
            </a:pPr>
            <a:r>
              <a:rPr lang="en-US" sz="1600" dirty="0">
                <a:latin typeface="Arial" panose="020B0604020202020204" pitchFamily="34" charset="0"/>
                <a:cs typeface="Arial" panose="020B0604020202020204" pitchFamily="34" charset="0"/>
              </a:rPr>
              <a:t>Here, we can also know the EDD using LMP date and ultrasound date. The growth of the baby is also  seen  here  using  graphs  with the  parameters like Head  Circumference (HC) Biparietal Diameter (BPD),Abdominal Circumference (AC),Femoral Length (FL),Humeral Length (HL).We can also view the standard values of the parameters with the respective gestation age.</a:t>
            </a:r>
          </a:p>
          <a:p>
            <a:endParaRPr lang="en-US" sz="1600" dirty="0"/>
          </a:p>
        </p:txBody>
      </p:sp>
      <p:pic>
        <p:nvPicPr>
          <p:cNvPr id="4" name="Picture 3"/>
          <p:cNvPicPr>
            <a:picLocks noChangeAspect="1"/>
          </p:cNvPicPr>
          <p:nvPr/>
        </p:nvPicPr>
        <p:blipFill>
          <a:blip r:embed="rId2"/>
          <a:stretch>
            <a:fillRect/>
          </a:stretch>
        </p:blipFill>
        <p:spPr>
          <a:xfrm>
            <a:off x="3048001" y="2647950"/>
            <a:ext cx="4952999" cy="2091927"/>
          </a:xfrm>
          <a:prstGeom prst="rect">
            <a:avLst/>
          </a:prstGeom>
        </p:spPr>
      </p:pic>
    </p:spTree>
    <p:extLst>
      <p:ext uri="{BB962C8B-B14F-4D97-AF65-F5344CB8AC3E}">
        <p14:creationId xmlns:p14="http://schemas.microsoft.com/office/powerpoint/2010/main" xmlns="" val="335101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lgn="ctr">
              <a:defRPr/>
            </a:pPr>
            <a:r>
              <a:rPr lang="en-US" sz="2400" dirty="0">
                <a:cs typeface="Arial" charset="0"/>
              </a:rPr>
              <a:t/>
            </a:r>
            <a:br>
              <a:rPr lang="en-US" sz="2400" dirty="0">
                <a:cs typeface="Arial" charset="0"/>
              </a:rPr>
            </a:br>
            <a:r>
              <a:rPr lang="en-US" sz="2400" dirty="0">
                <a:latin typeface="Arial" charset="0"/>
                <a:cs typeface="Arial" charset="0"/>
              </a:rPr>
              <a:t>		</a:t>
            </a:r>
            <a:r>
              <a:rPr lang="en-US" sz="2400" b="1" dirty="0">
                <a:cs typeface="Arial" charset="0"/>
              </a:rPr>
              <a:t/>
            </a:r>
            <a:br>
              <a:rPr lang="en-US" sz="2400" b="1" dirty="0">
                <a:cs typeface="Arial" charset="0"/>
              </a:rPr>
            </a:br>
            <a:r>
              <a:rPr lang="en-IN" dirty="0">
                <a:solidFill>
                  <a:srgbClr val="000000"/>
                </a:solidFill>
                <a:latin typeface="Calibri" pitchFamily="34" charset="0"/>
                <a:cs typeface="Arial" charset="0"/>
              </a:rPr>
              <a:t/>
            </a:r>
            <a:br>
              <a:rPr lang="en-IN" dirty="0">
                <a:solidFill>
                  <a:srgbClr val="000000"/>
                </a:solidFill>
                <a:latin typeface="Calibri" pitchFamily="34" charset="0"/>
                <a:cs typeface="Arial" charset="0"/>
              </a:rPr>
            </a:br>
            <a:r>
              <a:rPr lang="en-IN" dirty="0">
                <a:solidFill>
                  <a:srgbClr val="000000"/>
                </a:solidFill>
                <a:cs typeface="Arial" charset="0"/>
              </a:rPr>
              <a:t/>
            </a:r>
            <a:br>
              <a:rPr lang="en-IN" dirty="0">
                <a:solidFill>
                  <a:srgbClr val="000000"/>
                </a:solidFill>
                <a:cs typeface="Arial" charset="0"/>
              </a:rPr>
            </a:br>
            <a:r>
              <a:rPr lang="en-IN" dirty="0">
                <a:solidFill>
                  <a:srgbClr val="000000"/>
                </a:solidFill>
                <a:cs typeface="Arial" charset="0"/>
              </a:rPr>
              <a:t/>
            </a:r>
            <a:br>
              <a:rPr lang="en-IN" dirty="0">
                <a:solidFill>
                  <a:srgbClr val="000000"/>
                </a:solidFill>
                <a:cs typeface="Arial" charset="0"/>
              </a:rPr>
            </a:br>
            <a:r>
              <a:rPr lang="en-IN" dirty="0">
                <a:solidFill>
                  <a:srgbClr val="000000"/>
                </a:solidFill>
                <a:cs typeface="Arial" charset="0"/>
              </a:rPr>
              <a:t/>
            </a:r>
            <a:br>
              <a:rPr lang="en-IN" dirty="0">
                <a:solidFill>
                  <a:srgbClr val="000000"/>
                </a:solidFill>
                <a:cs typeface="Arial" charset="0"/>
              </a:rPr>
            </a:br>
            <a:r>
              <a:rPr lang="en-IN" dirty="0">
                <a:solidFill>
                  <a:srgbClr val="000000"/>
                </a:solidFill>
                <a:cs typeface="Arial" charset="0"/>
              </a:rPr>
              <a:t/>
            </a:r>
            <a:br>
              <a:rPr lang="en-IN" dirty="0">
                <a:solidFill>
                  <a:srgbClr val="000000"/>
                </a:solidFill>
                <a:cs typeface="Arial" charset="0"/>
              </a:rPr>
            </a:br>
            <a:r>
              <a:rPr lang="en-IN" dirty="0">
                <a:solidFill>
                  <a:srgbClr val="000000"/>
                </a:solidFill>
                <a:cs typeface="Arial" charset="0"/>
              </a:rPr>
              <a:t/>
            </a:r>
            <a:br>
              <a:rPr lang="en-IN" dirty="0">
                <a:solidFill>
                  <a:srgbClr val="000000"/>
                </a:solidFill>
                <a:cs typeface="Arial" charset="0"/>
              </a:rPr>
            </a:br>
            <a:r>
              <a:rPr lang="en-IN" dirty="0">
                <a:solidFill>
                  <a:srgbClr val="000000"/>
                </a:solidFill>
                <a:cs typeface="Arial" charset="0"/>
              </a:rPr>
              <a:t/>
            </a:r>
            <a:br>
              <a:rPr lang="en-IN" dirty="0">
                <a:solidFill>
                  <a:srgbClr val="000000"/>
                </a:solidFill>
                <a:cs typeface="Arial" charset="0"/>
              </a:rPr>
            </a:br>
            <a:r>
              <a:rPr lang="en-IN" dirty="0">
                <a:solidFill>
                  <a:srgbClr val="000000"/>
                </a:solidFill>
                <a:cs typeface="Arial" charset="0"/>
              </a:rPr>
              <a:t/>
            </a:r>
            <a:br>
              <a:rPr lang="en-IN" dirty="0">
                <a:solidFill>
                  <a:srgbClr val="000000"/>
                </a:solidFill>
                <a:cs typeface="Arial" charset="0"/>
              </a:rPr>
            </a:br>
            <a:r>
              <a:rPr lang="en-IN" dirty="0">
                <a:solidFill>
                  <a:srgbClr val="000000"/>
                </a:solidFill>
                <a:cs typeface="Arial" charset="0"/>
              </a:rPr>
              <a:t/>
            </a:r>
            <a:br>
              <a:rPr lang="en-IN" dirty="0">
                <a:solidFill>
                  <a:srgbClr val="000000"/>
                </a:solidFill>
                <a:cs typeface="Arial" charset="0"/>
              </a:rPr>
            </a:br>
            <a:r>
              <a:rPr lang="en-US" b="1" dirty="0">
                <a:latin typeface="Arial" panose="020B0604020202020204" pitchFamily="34" charset="0"/>
                <a:cs typeface="Arial" panose="020B0604020202020204" pitchFamily="34" charset="0"/>
              </a:rPr>
              <a:t>Obstetrics Scan</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2400" dirty="0">
                <a:cs typeface="Arial" charset="0"/>
              </a:rPr>
              <a:t/>
            </a:r>
            <a:br>
              <a:rPr lang="en-US" sz="2400" dirty="0">
                <a:cs typeface="Arial" charset="0"/>
              </a:rPr>
            </a:br>
            <a:r>
              <a:rPr lang="en-US" sz="2400" dirty="0">
                <a:latin typeface="Arial" charset="0"/>
                <a:cs typeface="Arial" charset="0"/>
              </a:rPr>
              <a:t>		</a:t>
            </a:r>
            <a:r>
              <a:rPr lang="en-US" sz="2400" b="1" dirty="0">
                <a:cs typeface="Arial" charset="0"/>
              </a:rPr>
              <a:t/>
            </a:r>
            <a:br>
              <a:rPr lang="en-US" sz="2400" b="1" dirty="0">
                <a:cs typeface="Arial" charset="0"/>
              </a:rPr>
            </a:br>
            <a:r>
              <a:rPr lang="en-IN" dirty="0">
                <a:solidFill>
                  <a:srgbClr val="000000"/>
                </a:solidFill>
                <a:latin typeface="Calibri" pitchFamily="34" charset="0"/>
                <a:cs typeface="Arial" charset="0"/>
              </a:rPr>
              <a:t/>
            </a:r>
            <a:br>
              <a:rPr lang="en-IN" dirty="0">
                <a:solidFill>
                  <a:srgbClr val="000000"/>
                </a:solidFill>
                <a:latin typeface="Calibri" pitchFamily="34" charset="0"/>
                <a:cs typeface="Arial" charset="0"/>
              </a:rPr>
            </a:br>
            <a:r>
              <a:rPr lang="en-IN" dirty="0">
                <a:solidFill>
                  <a:srgbClr val="000000"/>
                </a:solidFill>
                <a:cs typeface="Arial" charset="0"/>
              </a:rPr>
              <a:t/>
            </a:r>
            <a:br>
              <a:rPr lang="en-IN" dirty="0">
                <a:solidFill>
                  <a:srgbClr val="000000"/>
                </a:solidFill>
                <a:cs typeface="Arial" charset="0"/>
              </a:rPr>
            </a:br>
            <a:r>
              <a:rPr lang="en-US" dirty="0">
                <a:cs typeface="Arial" charset="0"/>
              </a:rPr>
              <a:t/>
            </a:r>
            <a:br>
              <a:rPr lang="en-US" dirty="0">
                <a:cs typeface="Arial" charset="0"/>
              </a:rPr>
            </a:br>
            <a:r>
              <a:rPr lang="en-US" sz="100" dirty="0">
                <a:latin typeface="Calibri" pitchFamily="34" charset="0"/>
                <a:cs typeface="Arial" charset="0"/>
              </a:rPr>
              <a:t/>
            </a:r>
            <a:br>
              <a:rPr lang="en-US" sz="100" dirty="0">
                <a:latin typeface="Calibri" pitchFamily="34" charset="0"/>
                <a:cs typeface="Arial" charset="0"/>
              </a:rPr>
            </a:br>
            <a:r>
              <a:rPr lang="en-US" dirty="0">
                <a:latin typeface="Calibri" pitchFamily="34" charset="0"/>
                <a:cs typeface="Arial" charset="0"/>
              </a:rPr>
              <a:t/>
            </a:r>
            <a:br>
              <a:rPr lang="en-US" dirty="0">
                <a:latin typeface="Calibri" pitchFamily="34" charset="0"/>
                <a:cs typeface="Arial" charset="0"/>
              </a:rPr>
            </a:br>
            <a:r>
              <a:rPr lang="en-US" dirty="0">
                <a:latin typeface="Calibri" pitchFamily="34" charset="0"/>
                <a:cs typeface="Arial" charset="0"/>
              </a:rPr>
              <a:t/>
            </a:r>
            <a:br>
              <a:rPr lang="en-US" dirty="0">
                <a:latin typeface="Calibri" pitchFamily="34" charset="0"/>
                <a:cs typeface="Arial" charset="0"/>
              </a:rPr>
            </a:br>
            <a:r>
              <a:rPr lang="en-US" dirty="0">
                <a:cs typeface="Arial" charset="0"/>
              </a:rPr>
              <a:t/>
            </a:r>
            <a:br>
              <a:rPr lang="en-US" dirty="0">
                <a:cs typeface="Arial" charset="0"/>
              </a:rPr>
            </a:br>
            <a:r>
              <a:rPr lang="en-US" sz="100" dirty="0">
                <a:latin typeface="Calibri" pitchFamily="34" charset="0"/>
                <a:cs typeface="Arial" charset="0"/>
              </a:rPr>
              <a:t/>
            </a:r>
            <a:br>
              <a:rPr lang="en-US" sz="100" dirty="0">
                <a:latin typeface="Calibri" pitchFamily="34" charset="0"/>
                <a:cs typeface="Arial" charset="0"/>
              </a:rPr>
            </a:br>
            <a:r>
              <a:rPr lang="en-US" dirty="0">
                <a:latin typeface="Calibri" pitchFamily="34" charset="0"/>
                <a:cs typeface="Arial" charset="0"/>
              </a:rPr>
              <a:t/>
            </a:r>
            <a:br>
              <a:rPr lang="en-US" dirty="0">
                <a:latin typeface="Calibri" pitchFamily="34" charset="0"/>
                <a:cs typeface="Arial" charset="0"/>
              </a:rPr>
            </a:br>
            <a:r>
              <a:rPr lang="en-US" dirty="0">
                <a:latin typeface="Calibri" pitchFamily="34" charset="0"/>
                <a:cs typeface="Arial" charset="0"/>
              </a:rPr>
              <a:t/>
            </a:r>
            <a:br>
              <a:rPr lang="en-US" dirty="0">
                <a:latin typeface="Calibri" pitchFamily="34" charset="0"/>
                <a:cs typeface="Arial" charset="0"/>
              </a:rPr>
            </a:br>
            <a:endParaRPr lang="en-US" dirty="0"/>
          </a:p>
        </p:txBody>
      </p:sp>
      <p:pic>
        <p:nvPicPr>
          <p:cNvPr id="4" name="Content Placeholder 3"/>
          <p:cNvPicPr>
            <a:picLocks noGrp="1" noChangeAspect="1"/>
          </p:cNvPicPr>
          <p:nvPr>
            <p:ph idx="1"/>
          </p:nvPr>
        </p:nvPicPr>
        <p:blipFill>
          <a:blip r:embed="rId2"/>
          <a:stretch>
            <a:fillRect/>
          </a:stretch>
        </p:blipFill>
        <p:spPr>
          <a:xfrm>
            <a:off x="304801" y="666750"/>
            <a:ext cx="4267199" cy="2057400"/>
          </a:xfrm>
          <a:prstGeom prst="rect">
            <a:avLst/>
          </a:prstGeom>
        </p:spPr>
      </p:pic>
      <p:pic>
        <p:nvPicPr>
          <p:cNvPr id="5" name="Picture 4"/>
          <p:cNvPicPr>
            <a:picLocks noChangeAspect="1"/>
          </p:cNvPicPr>
          <p:nvPr/>
        </p:nvPicPr>
        <p:blipFill>
          <a:blip r:embed="rId3"/>
          <a:stretch>
            <a:fillRect/>
          </a:stretch>
        </p:blipFill>
        <p:spPr>
          <a:xfrm>
            <a:off x="4648201" y="666750"/>
            <a:ext cx="4267199" cy="2057400"/>
          </a:xfrm>
          <a:prstGeom prst="rect">
            <a:avLst/>
          </a:prstGeom>
        </p:spPr>
      </p:pic>
      <p:pic>
        <p:nvPicPr>
          <p:cNvPr id="6" name="Picture 5"/>
          <p:cNvPicPr>
            <a:picLocks noChangeAspect="1"/>
          </p:cNvPicPr>
          <p:nvPr/>
        </p:nvPicPr>
        <p:blipFill>
          <a:blip r:embed="rId4"/>
          <a:stretch>
            <a:fillRect/>
          </a:stretch>
        </p:blipFill>
        <p:spPr>
          <a:xfrm>
            <a:off x="305513" y="2800349"/>
            <a:ext cx="4266487" cy="1981201"/>
          </a:xfrm>
          <a:prstGeom prst="rect">
            <a:avLst/>
          </a:prstGeom>
        </p:spPr>
      </p:pic>
      <p:pic>
        <p:nvPicPr>
          <p:cNvPr id="7" name="Picture 6"/>
          <p:cNvPicPr>
            <a:picLocks noChangeAspect="1"/>
          </p:cNvPicPr>
          <p:nvPr/>
        </p:nvPicPr>
        <p:blipFill>
          <a:blip r:embed="rId5"/>
          <a:stretch>
            <a:fillRect/>
          </a:stretch>
        </p:blipFill>
        <p:spPr>
          <a:xfrm>
            <a:off x="4648201" y="2829725"/>
            <a:ext cx="4267199" cy="1951825"/>
          </a:xfrm>
          <a:prstGeom prst="rect">
            <a:avLst/>
          </a:prstGeom>
        </p:spPr>
      </p:pic>
    </p:spTree>
    <p:extLst>
      <p:ext uri="{BB962C8B-B14F-4D97-AF65-F5344CB8AC3E}">
        <p14:creationId xmlns:p14="http://schemas.microsoft.com/office/powerpoint/2010/main" xmlns="" val="929809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Form F</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normAutofit/>
          </a:bodyPr>
          <a:lstStyle/>
          <a:p>
            <a:pPr marL="457200" indent="-457200">
              <a:defRPr/>
            </a:pPr>
            <a:r>
              <a:rPr lang="en-US" sz="1600" dirty="0">
                <a:latin typeface="Arial" panose="020B0604020202020204" pitchFamily="34" charset="0"/>
                <a:cs typeface="Arial" panose="020B0604020202020204" pitchFamily="34" charset="0"/>
              </a:rPr>
              <a:t>This form has to be maintained by each and every Genetic Clinic/Lab and submitted to the Govt. as defined by the norms. </a:t>
            </a:r>
            <a:r>
              <a:rPr lang="en-US" sz="1600" b="1"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marL="457200" indent="-457200">
              <a:defRPr/>
            </a:pPr>
            <a:endParaRPr lang="en-US" sz="1800" dirty="0">
              <a:cs typeface="Arial" charset="0"/>
            </a:endParaRPr>
          </a:p>
          <a:p>
            <a:endParaRPr lang="en-US" sz="1600" dirty="0"/>
          </a:p>
        </p:txBody>
      </p:sp>
      <p:pic>
        <p:nvPicPr>
          <p:cNvPr id="4" name="Picture 3" descr="C:\Users\Santosh\Desktop\formf.PNG">
            <a:extLst>
              <a:ext uri="{FF2B5EF4-FFF2-40B4-BE49-F238E27FC236}">
                <a16:creationId xmlns:a16="http://schemas.microsoft.com/office/drawing/2014/main" xmlns="" id="{1B547C2D-169C-43C7-96E5-CE4A5C1065A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1299892"/>
            <a:ext cx="7772400" cy="3439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64942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Monthly Scan Reports </a:t>
            </a:r>
            <a:endParaRPr lang="en-US" dirty="0"/>
          </a:p>
        </p:txBody>
      </p:sp>
      <p:sp>
        <p:nvSpPr>
          <p:cNvPr id="3" name="Content Placeholder 2"/>
          <p:cNvSpPr>
            <a:spLocks noGrp="1"/>
          </p:cNvSpPr>
          <p:nvPr>
            <p:ph idx="1"/>
          </p:nvPr>
        </p:nvSpPr>
        <p:spPr/>
        <p:txBody>
          <a:bodyPr>
            <a:normAutofit/>
          </a:bodyPr>
          <a:lstStyle/>
          <a:p>
            <a:r>
              <a:rPr lang="en-US" sz="1600" dirty="0">
                <a:latin typeface="Arial" panose="020B0604020202020204" pitchFamily="34" charset="0"/>
                <a:cs typeface="Arial" panose="020B0604020202020204" pitchFamily="34" charset="0"/>
              </a:rPr>
              <a:t>This screen is used to generate monthly report along with the form ‘F’ to be sent DMHO office for  each patient. </a:t>
            </a:r>
          </a:p>
          <a:p>
            <a:endParaRPr lang="en-US" sz="1600" dirty="0"/>
          </a:p>
        </p:txBody>
      </p:sp>
      <p:pic>
        <p:nvPicPr>
          <p:cNvPr id="4" name="Picture 3"/>
          <p:cNvPicPr>
            <a:picLocks noChangeAspect="1"/>
          </p:cNvPicPr>
          <p:nvPr/>
        </p:nvPicPr>
        <p:blipFill>
          <a:blip r:embed="rId2"/>
          <a:stretch>
            <a:fillRect/>
          </a:stretch>
        </p:blipFill>
        <p:spPr>
          <a:xfrm>
            <a:off x="685799" y="1347493"/>
            <a:ext cx="8077201" cy="3281658"/>
          </a:xfrm>
          <a:prstGeom prst="rect">
            <a:avLst/>
          </a:prstGeom>
        </p:spPr>
      </p:pic>
    </p:spTree>
    <p:extLst>
      <p:ext uri="{BB962C8B-B14F-4D97-AF65-F5344CB8AC3E}">
        <p14:creationId xmlns:p14="http://schemas.microsoft.com/office/powerpoint/2010/main" xmlns="" val="2482643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Key Benefits of Product or Service</a:t>
            </a:r>
            <a:endParaRPr lang="en-US" dirty="0"/>
          </a:p>
        </p:txBody>
      </p:sp>
      <p:sp>
        <p:nvSpPr>
          <p:cNvPr id="3" name="Content Placeholder 2"/>
          <p:cNvSpPr>
            <a:spLocks noGrp="1"/>
          </p:cNvSpPr>
          <p:nvPr>
            <p:ph idx="1"/>
          </p:nvPr>
        </p:nvSpPr>
        <p:spPr/>
        <p:txBody>
          <a:bodyPr>
            <a:normAutofit/>
          </a:bodyPr>
          <a:lstStyle/>
          <a:p>
            <a:r>
              <a:rPr lang="en-US" altLang="en-US" sz="1600" dirty="0"/>
              <a:t>We customize our products to suit your needs</a:t>
            </a:r>
          </a:p>
          <a:p>
            <a:r>
              <a:rPr lang="en-US" altLang="en-US" sz="1600" dirty="0"/>
              <a:t>We develop any customized solutions in Java</a:t>
            </a:r>
          </a:p>
          <a:p>
            <a:r>
              <a:rPr lang="en-US" altLang="en-US" sz="1600" dirty="0"/>
              <a:t>We design, develop and maintain networks either on full-time basis or part-time basis</a:t>
            </a:r>
          </a:p>
          <a:p>
            <a:r>
              <a:rPr lang="en-US" altLang="en-US" sz="1600" dirty="0"/>
              <a:t> We develop customized websites for your needs</a:t>
            </a:r>
          </a:p>
          <a:p>
            <a:r>
              <a:rPr lang="en-US" altLang="en-US" sz="1600" dirty="0"/>
              <a:t>Our pricing is very competitive</a:t>
            </a:r>
          </a:p>
          <a:p>
            <a:r>
              <a:rPr lang="en-US" altLang="en-US" sz="1600" dirty="0"/>
              <a:t>We provide reliable pre-sales/post-sales support  </a:t>
            </a:r>
          </a:p>
          <a:p>
            <a:endParaRPr lang="en-US" sz="1600" dirty="0"/>
          </a:p>
        </p:txBody>
      </p:sp>
    </p:spTree>
    <p:extLst>
      <p:ext uri="{BB962C8B-B14F-4D97-AF65-F5344CB8AC3E}">
        <p14:creationId xmlns:p14="http://schemas.microsoft.com/office/powerpoint/2010/main" xmlns="" val="2207680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Next Steps</a:t>
            </a:r>
          </a:p>
        </p:txBody>
      </p:sp>
      <p:sp>
        <p:nvSpPr>
          <p:cNvPr id="3" name="Content Placeholder 2"/>
          <p:cNvSpPr>
            <a:spLocks noGrp="1"/>
          </p:cNvSpPr>
          <p:nvPr>
            <p:ph idx="1"/>
          </p:nvPr>
        </p:nvSpPr>
        <p:spPr/>
        <p:txBody>
          <a:bodyPr>
            <a:noAutofit/>
          </a:bodyPr>
          <a:lstStyle/>
          <a:p>
            <a:r>
              <a:rPr lang="en-US" sz="1600" dirty="0"/>
              <a:t>Send us an email or call us to discuss about your requirements</a:t>
            </a:r>
          </a:p>
          <a:p>
            <a:pPr lvl="1"/>
            <a:r>
              <a:rPr lang="en-US" sz="1600" dirty="0"/>
              <a:t>We will demo the related product, if we have one and will note down the customization to be done and will send you the same</a:t>
            </a:r>
          </a:p>
          <a:p>
            <a:pPr lvl="1"/>
            <a:r>
              <a:rPr lang="en-US" sz="1600" dirty="0"/>
              <a:t>If it is a completely new project, we will document the requirements and will send the same to you</a:t>
            </a:r>
          </a:p>
          <a:p>
            <a:r>
              <a:rPr lang="en-US" sz="1600" dirty="0"/>
              <a:t>Once we have agreement on the customization/requirements, we will send you a proposal with cost, timelines and terms &amp; conditions </a:t>
            </a:r>
          </a:p>
          <a:p>
            <a:r>
              <a:rPr lang="en-US" sz="1600" dirty="0"/>
              <a:t>Upon acceptance of the proposal, we will start the development</a:t>
            </a:r>
          </a:p>
          <a:p>
            <a:r>
              <a:rPr lang="en-US" sz="1600" dirty="0"/>
              <a:t>Our development lead will keep in touch with the POC identified from your side to discuss progress and any issues</a:t>
            </a:r>
          </a:p>
          <a:p>
            <a:r>
              <a:rPr lang="en-US" sz="1600" dirty="0"/>
              <a:t>Once development is complete, we will deploy the application for user acceptance testing</a:t>
            </a:r>
          </a:p>
          <a:p>
            <a:r>
              <a:rPr lang="en-US" sz="1600" dirty="0"/>
              <a:t>Upon successful completion of user acceptance testing, final product will be deployed at client’s location </a:t>
            </a:r>
          </a:p>
        </p:txBody>
      </p:sp>
    </p:spTree>
    <p:extLst>
      <p:ext uri="{BB962C8B-B14F-4D97-AF65-F5344CB8AC3E}">
        <p14:creationId xmlns:p14="http://schemas.microsoft.com/office/powerpoint/2010/main" xmlns="" val="3375869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5143499"/>
          </a:xfrm>
        </p:spPr>
      </p:pic>
    </p:spTree>
    <p:extLst>
      <p:ext uri="{BB962C8B-B14F-4D97-AF65-F5344CB8AC3E}">
        <p14:creationId xmlns:p14="http://schemas.microsoft.com/office/powerpoint/2010/main" xmlns="" val="886086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a:t>Pre-Natal Diagnostic Techniques (PCPNDT) Act, 1994</a:t>
            </a:r>
            <a:endParaRPr lang="en-US" sz="2400" dirty="0"/>
          </a:p>
        </p:txBody>
      </p:sp>
      <p:sp>
        <p:nvSpPr>
          <p:cNvPr id="3" name="Content Placeholder 2"/>
          <p:cNvSpPr>
            <a:spLocks noGrp="1"/>
          </p:cNvSpPr>
          <p:nvPr>
            <p:ph idx="1"/>
          </p:nvPr>
        </p:nvSpPr>
        <p:spPr/>
        <p:txBody>
          <a:bodyPr>
            <a:noAutofit/>
          </a:bodyPr>
          <a:lstStyle/>
          <a:p>
            <a:r>
              <a:rPr lang="en-US" sz="1800" b="1" dirty="0"/>
              <a:t>Salient features of the Act:</a:t>
            </a:r>
          </a:p>
          <a:p>
            <a:pPr marL="330200" lvl="1" indent="0">
              <a:buNone/>
            </a:pPr>
            <a:r>
              <a:rPr lang="en-US" sz="1600" dirty="0"/>
              <a:t>Offences under this act include conducting or helping in the conduct of prenatal diagnostic technique in the unregistered units, sex selection on a man or woman, conducting PND test for any purpose other than the one mentioned in the act, sale, distribution, supply, renting etc. of any ultra sound machine or any other equipment capable of detecting sex of the </a:t>
            </a:r>
            <a:r>
              <a:rPr lang="en-US" sz="1600" dirty="0" err="1"/>
              <a:t>foetus</a:t>
            </a:r>
            <a:r>
              <a:rPr lang="en-US" sz="1600" dirty="0"/>
              <a:t>. Main provisions in the act are</a:t>
            </a:r>
          </a:p>
          <a:p>
            <a:pPr lvl="1"/>
            <a:r>
              <a:rPr lang="en-US" sz="1600" dirty="0"/>
              <a:t>The Act provides for the prohibition of sex selection, before or after conception.</a:t>
            </a:r>
            <a:endParaRPr lang="en-US" sz="1800" dirty="0"/>
          </a:p>
          <a:p>
            <a:pPr lvl="1"/>
            <a:r>
              <a:rPr lang="en-US" sz="1600" dirty="0"/>
              <a:t>It regulates the use of pre-natal diagnostic techniques, like ultrasound and amniocentesis by allowing them their use only to detect :</a:t>
            </a:r>
            <a:endParaRPr lang="en-US" sz="1800" dirty="0"/>
          </a:p>
          <a:p>
            <a:pPr lvl="2"/>
            <a:r>
              <a:rPr lang="en-US" sz="1200" dirty="0"/>
              <a:t>genetic abnormalities</a:t>
            </a:r>
            <a:endParaRPr lang="en-US" sz="1600" dirty="0"/>
          </a:p>
          <a:p>
            <a:pPr lvl="2"/>
            <a:r>
              <a:rPr lang="en-US" sz="1200" dirty="0"/>
              <a:t>metabolic disorders</a:t>
            </a:r>
            <a:endParaRPr lang="en-US" sz="1600" dirty="0"/>
          </a:p>
          <a:p>
            <a:pPr lvl="2"/>
            <a:r>
              <a:rPr lang="en-US" sz="1200" dirty="0"/>
              <a:t>chromosomal abnormalities</a:t>
            </a:r>
            <a:endParaRPr lang="en-US" sz="1600" dirty="0"/>
          </a:p>
          <a:p>
            <a:pPr lvl="2"/>
            <a:r>
              <a:rPr lang="en-US" sz="1200" dirty="0"/>
              <a:t>certain congenital malformations</a:t>
            </a:r>
            <a:endParaRPr lang="en-US" sz="1600" dirty="0"/>
          </a:p>
          <a:p>
            <a:pPr lvl="2"/>
            <a:r>
              <a:rPr lang="en-US" sz="1200" dirty="0"/>
              <a:t>haemoglobinopathies</a:t>
            </a:r>
            <a:endParaRPr lang="en-US" sz="1600" dirty="0"/>
          </a:p>
          <a:p>
            <a:pPr lvl="2"/>
            <a:r>
              <a:rPr lang="en-US" sz="1200" dirty="0"/>
              <a:t>sex linked disorders.</a:t>
            </a:r>
            <a:endParaRPr lang="en-US" sz="1600" dirty="0"/>
          </a:p>
          <a:p>
            <a:pPr marL="330200" lvl="1" indent="0">
              <a:buNone/>
            </a:pPr>
            <a:endParaRPr lang="en-US" sz="1600" dirty="0"/>
          </a:p>
          <a:p>
            <a:pPr marL="330200" lvl="1" indent="0">
              <a:buNone/>
            </a:pPr>
            <a:endParaRPr lang="en-US" sz="1600" b="1" dirty="0"/>
          </a:p>
          <a:p>
            <a:endParaRPr lang="en-US" sz="1800" dirty="0"/>
          </a:p>
        </p:txBody>
      </p:sp>
    </p:spTree>
    <p:extLst>
      <p:ext uri="{BB962C8B-B14F-4D97-AF65-F5344CB8AC3E}">
        <p14:creationId xmlns:p14="http://schemas.microsoft.com/office/powerpoint/2010/main" xmlns="" val="475582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Features and impact of (PCPNDT) Act, 1994</a:t>
            </a:r>
            <a:endParaRPr lang="en-US" dirty="0"/>
          </a:p>
        </p:txBody>
      </p:sp>
      <p:sp>
        <p:nvSpPr>
          <p:cNvPr id="3" name="Content Placeholder 2"/>
          <p:cNvSpPr>
            <a:spLocks noGrp="1"/>
          </p:cNvSpPr>
          <p:nvPr>
            <p:ph idx="1"/>
          </p:nvPr>
        </p:nvSpPr>
        <p:spPr/>
        <p:txBody>
          <a:bodyPr>
            <a:noAutofit/>
          </a:bodyPr>
          <a:lstStyle/>
          <a:p>
            <a:r>
              <a:rPr lang="en-US" sz="2000" b="1" dirty="0"/>
              <a:t>Salient features of the Act:</a:t>
            </a:r>
          </a:p>
          <a:p>
            <a:pPr lvl="1"/>
            <a:r>
              <a:rPr lang="en-US" sz="1600" dirty="0"/>
              <a:t>No laboratory or center or clinic will conduct any test including ultrasonography for the purpose of determining the sex of the </a:t>
            </a:r>
            <a:r>
              <a:rPr lang="en-US" sz="1600" dirty="0" err="1"/>
              <a:t>foetus</a:t>
            </a:r>
            <a:r>
              <a:rPr lang="en-US" sz="1600" dirty="0"/>
              <a:t>.</a:t>
            </a:r>
            <a:endParaRPr lang="en-US" sz="2000" dirty="0"/>
          </a:p>
          <a:p>
            <a:pPr lvl="1"/>
            <a:r>
              <a:rPr lang="en-US" sz="1600" dirty="0"/>
              <a:t>No person, including the one who is conducting the procedure as per the law, will communicate the sex of the </a:t>
            </a:r>
            <a:r>
              <a:rPr lang="en-US" sz="1600" dirty="0" err="1"/>
              <a:t>foetusto</a:t>
            </a:r>
            <a:r>
              <a:rPr lang="en-US" sz="1600" dirty="0"/>
              <a:t> the pregnant woman or her relatives by words, signs or any other method.</a:t>
            </a:r>
            <a:endParaRPr lang="en-US" sz="2000" dirty="0"/>
          </a:p>
          <a:p>
            <a:pPr lvl="1"/>
            <a:r>
              <a:rPr lang="en-US" sz="1600" dirty="0"/>
              <a:t>Any person who puts an advertisement for pre-natal and pre-conception sex determination facilities in the form of a notice, circular, label, wrapper or any document, or advertises through interior or other media in electronic or print form or engages in any visible representation made by means of hoarding, wall painting, signal, light, sound, smoke or gas, can be imprisoned for up to three years and fined Rs.10,000.</a:t>
            </a:r>
            <a:endParaRPr lang="en-US" sz="2000" dirty="0"/>
          </a:p>
          <a:p>
            <a:r>
              <a:rPr lang="en-US" sz="2000" b="1" dirty="0"/>
              <a:t>Whom does this Act impact:</a:t>
            </a:r>
          </a:p>
          <a:p>
            <a:pPr lvl="1"/>
            <a:r>
              <a:rPr lang="en-US" sz="1600" dirty="0"/>
              <a:t>Genetic Counselling Centre, Genetic Laboratory or Genetic Clinic</a:t>
            </a:r>
          </a:p>
          <a:p>
            <a:endParaRPr lang="en-US" sz="2000" dirty="0"/>
          </a:p>
        </p:txBody>
      </p:sp>
    </p:spTree>
    <p:extLst>
      <p:ext uri="{BB962C8B-B14F-4D97-AF65-F5344CB8AC3E}">
        <p14:creationId xmlns:p14="http://schemas.microsoft.com/office/powerpoint/2010/main" xmlns="" val="3015679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Appropriate Authorities</a:t>
            </a:r>
            <a:endParaRPr lang="en-US" dirty="0"/>
          </a:p>
        </p:txBody>
      </p:sp>
      <p:sp>
        <p:nvSpPr>
          <p:cNvPr id="3" name="Content Placeholder 2"/>
          <p:cNvSpPr>
            <a:spLocks noGrp="1"/>
          </p:cNvSpPr>
          <p:nvPr>
            <p:ph idx="1"/>
          </p:nvPr>
        </p:nvSpPr>
        <p:spPr/>
        <p:txBody>
          <a:bodyPr>
            <a:normAutofit/>
          </a:bodyPr>
          <a:lstStyle/>
          <a:p>
            <a:r>
              <a:rPr lang="en-US" sz="1800" b="1" dirty="0"/>
              <a:t>Human Resource Requirement at Three Levels:</a:t>
            </a:r>
          </a:p>
          <a:p>
            <a:pPr lvl="1"/>
            <a:r>
              <a:rPr lang="en-US" sz="1600" b="1" dirty="0"/>
              <a:t>National </a:t>
            </a:r>
            <a:r>
              <a:rPr lang="en-US" sz="1600" dirty="0"/>
              <a:t>level, the </a:t>
            </a:r>
            <a:r>
              <a:rPr lang="en-US" sz="1600" b="1" dirty="0"/>
              <a:t>Mission Steering Group(MSG)</a:t>
            </a:r>
            <a:r>
              <a:rPr lang="en-US" sz="1600" dirty="0"/>
              <a:t> chaired by the Union Minister of Health and Family Welfare shall oversee the implementation of the PC&amp;PNDT Act.</a:t>
            </a:r>
          </a:p>
          <a:p>
            <a:pPr lvl="1"/>
            <a:r>
              <a:rPr lang="en-US" sz="1600" dirty="0"/>
              <a:t>At </a:t>
            </a:r>
            <a:r>
              <a:rPr lang="en-US" sz="1600" b="1" dirty="0"/>
              <a:t>State</a:t>
            </a:r>
            <a:r>
              <a:rPr lang="en-US" sz="1600" dirty="0"/>
              <a:t> level, the </a:t>
            </a:r>
            <a:r>
              <a:rPr lang="en-US" sz="1600" b="1" dirty="0"/>
              <a:t>State Health Mission </a:t>
            </a:r>
            <a:r>
              <a:rPr lang="en-US" sz="1600" dirty="0"/>
              <a:t>(SHM), chaired by the Chief Minister shall oversee implementation of the program. The </a:t>
            </a:r>
            <a:r>
              <a:rPr lang="en-US" sz="1600" b="1" dirty="0"/>
              <a:t>Director, the Nodal Officer</a:t>
            </a:r>
            <a:r>
              <a:rPr lang="en-US" sz="1600" dirty="0"/>
              <a:t> for RCH II will be the implementing officer at the state level.</a:t>
            </a:r>
            <a:endParaRPr lang="en-US" sz="2000" dirty="0"/>
          </a:p>
          <a:p>
            <a:pPr lvl="1"/>
            <a:r>
              <a:rPr lang="en-US" sz="1600" dirty="0"/>
              <a:t>At district level </a:t>
            </a:r>
            <a:r>
              <a:rPr lang="en-US" sz="1600" b="1" dirty="0"/>
              <a:t>District Implementation Coordinator</a:t>
            </a:r>
            <a:r>
              <a:rPr lang="en-US" sz="1600" dirty="0"/>
              <a:t> under the guidance of </a:t>
            </a:r>
            <a:r>
              <a:rPr lang="en-US" sz="1600" b="1" dirty="0"/>
              <a:t>District Nodal Officer(CMO) </a:t>
            </a:r>
            <a:r>
              <a:rPr lang="en-US" sz="1600" dirty="0"/>
              <a:t>shall oversee the implementation of the PC&amp;PNDT Act.</a:t>
            </a:r>
          </a:p>
          <a:p>
            <a:pPr marL="330200" lvl="1" indent="0">
              <a:buNone/>
            </a:pPr>
            <a:endParaRPr lang="en-US" sz="1600" dirty="0"/>
          </a:p>
          <a:p>
            <a:endParaRPr lang="en-US" sz="1800" dirty="0"/>
          </a:p>
        </p:txBody>
      </p:sp>
    </p:spTree>
    <p:extLst>
      <p:ext uri="{BB962C8B-B14F-4D97-AF65-F5344CB8AC3E}">
        <p14:creationId xmlns:p14="http://schemas.microsoft.com/office/powerpoint/2010/main" xmlns="" val="323284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Implementation of the Act</a:t>
            </a:r>
            <a:endParaRPr lang="en-US" dirty="0"/>
          </a:p>
        </p:txBody>
      </p:sp>
      <p:sp>
        <p:nvSpPr>
          <p:cNvPr id="3" name="Content Placeholder 2"/>
          <p:cNvSpPr>
            <a:spLocks noGrp="1"/>
          </p:cNvSpPr>
          <p:nvPr>
            <p:ph idx="1"/>
          </p:nvPr>
        </p:nvSpPr>
        <p:spPr/>
        <p:txBody>
          <a:bodyPr>
            <a:normAutofit/>
          </a:bodyPr>
          <a:lstStyle/>
          <a:p>
            <a:r>
              <a:rPr lang="en-US" sz="1800" b="1" dirty="0"/>
              <a:t>Registration:</a:t>
            </a:r>
            <a:r>
              <a:rPr lang="en-US" sz="1800" dirty="0"/>
              <a:t> </a:t>
            </a:r>
          </a:p>
          <a:p>
            <a:pPr lvl="1"/>
            <a:r>
              <a:rPr lang="en-US" sz="1600" dirty="0"/>
              <a:t>All bodies under the PNDT Act namely Genetic Counselling Centre, Genetic Laboratory or Genetic Clinic should be registered by submitting application to the Chief Medical Officer of the district; or any other medical officer constituted as appropriate authority (AA).</a:t>
            </a:r>
          </a:p>
          <a:p>
            <a:r>
              <a:rPr lang="en-US" sz="1800" b="1" dirty="0"/>
              <a:t>Renewal of Registration: </a:t>
            </a:r>
          </a:p>
          <a:p>
            <a:pPr lvl="1"/>
            <a:r>
              <a:rPr lang="en-US" sz="1600" dirty="0"/>
              <a:t>Every certificate of registration shall be valid for a period of five years since its issuance. Thirty days before the date of expiry of the certificate of registration a fresh application for a certificate of Registration should be made.</a:t>
            </a:r>
          </a:p>
          <a:p>
            <a:endParaRPr lang="en-US" sz="1800" dirty="0"/>
          </a:p>
        </p:txBody>
      </p:sp>
    </p:spTree>
    <p:extLst>
      <p:ext uri="{BB962C8B-B14F-4D97-AF65-F5344CB8AC3E}">
        <p14:creationId xmlns:p14="http://schemas.microsoft.com/office/powerpoint/2010/main" xmlns="" val="631597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Implementation of the Act</a:t>
            </a:r>
            <a:endParaRPr lang="en-US" dirty="0"/>
          </a:p>
        </p:txBody>
      </p:sp>
      <p:sp>
        <p:nvSpPr>
          <p:cNvPr id="3" name="Content Placeholder 2"/>
          <p:cNvSpPr>
            <a:spLocks noGrp="1"/>
          </p:cNvSpPr>
          <p:nvPr>
            <p:ph idx="1"/>
          </p:nvPr>
        </p:nvSpPr>
        <p:spPr/>
        <p:txBody>
          <a:bodyPr>
            <a:noAutofit/>
          </a:bodyPr>
          <a:lstStyle/>
          <a:p>
            <a:pPr marL="0" indent="0">
              <a:buNone/>
            </a:pPr>
            <a:r>
              <a:rPr lang="en-US" sz="1800" b="1" dirty="0"/>
              <a:t> Maintenance and Preservation of Records:</a:t>
            </a:r>
          </a:p>
          <a:p>
            <a:pPr lvl="1"/>
            <a:r>
              <a:rPr lang="en-US" sz="1600" b="1" dirty="0"/>
              <a:t>Register showing in serial order:</a:t>
            </a:r>
          </a:p>
          <a:p>
            <a:pPr lvl="2"/>
            <a:r>
              <a:rPr lang="en-US" sz="1200" dirty="0"/>
              <a:t>names and addresses of men or women given genetic counselling and/or subjected to pre-natal diagnostic procedure or test; </a:t>
            </a:r>
          </a:p>
          <a:p>
            <a:pPr lvl="2"/>
            <a:r>
              <a:rPr lang="en-US" sz="1200" dirty="0"/>
              <a:t>names of their spouses or fathers; </a:t>
            </a:r>
          </a:p>
          <a:p>
            <a:pPr lvl="2"/>
            <a:r>
              <a:rPr lang="en-US" sz="1200" dirty="0"/>
              <a:t>date on which they first reported for such counselling, procedure or test. </a:t>
            </a:r>
          </a:p>
          <a:p>
            <a:pPr lvl="1"/>
            <a:r>
              <a:rPr lang="en-US" sz="1600" b="1" dirty="0"/>
              <a:t>Forms to be maintained</a:t>
            </a:r>
          </a:p>
          <a:p>
            <a:pPr lvl="2"/>
            <a:r>
              <a:rPr lang="en-US" sz="1200" dirty="0"/>
              <a:t>Record by every Genetic Counselling Centre of each woman counselled is to be as specified in </a:t>
            </a:r>
            <a:r>
              <a:rPr lang="en-US" sz="1200" b="1" dirty="0"/>
              <a:t>FORM D</a:t>
            </a:r>
            <a:r>
              <a:rPr lang="en-US" sz="1200" dirty="0"/>
              <a:t> under the Rules;</a:t>
            </a:r>
          </a:p>
          <a:p>
            <a:pPr lvl="2"/>
            <a:r>
              <a:rPr lang="en-US" sz="1200" dirty="0"/>
              <a:t>Record by every Genetic Laboratory of each man or woman subjected to prenatal diagnostic test is to be as specified in </a:t>
            </a:r>
            <a:r>
              <a:rPr lang="en-US" sz="1200" b="1" dirty="0"/>
              <a:t>FORM E</a:t>
            </a:r>
            <a:r>
              <a:rPr lang="en-US" sz="1200" dirty="0"/>
              <a:t> under the Rules;</a:t>
            </a:r>
          </a:p>
          <a:p>
            <a:pPr lvl="2"/>
            <a:r>
              <a:rPr lang="en-US" sz="1200" dirty="0"/>
              <a:t>Record by every Genetic Clinic of each man or woman subjected to pre-natal diagnostic procedure is to be as specified in </a:t>
            </a:r>
            <a:r>
              <a:rPr lang="en-US" sz="1200" b="1" dirty="0"/>
              <a:t>FORM F</a:t>
            </a:r>
            <a:r>
              <a:rPr lang="en-US" sz="1200" dirty="0"/>
              <a:t> under the Rules.</a:t>
            </a:r>
          </a:p>
          <a:p>
            <a:pPr lvl="1"/>
            <a:r>
              <a:rPr lang="en-US" sz="1600" b="1" dirty="0"/>
              <a:t>Other Records</a:t>
            </a:r>
          </a:p>
          <a:p>
            <a:pPr marL="768096" lvl="2" indent="0">
              <a:buNone/>
            </a:pPr>
            <a:r>
              <a:rPr lang="en-US" sz="1200" dirty="0"/>
              <a:t>• Case records • Forms of consent • Laboratory results • Microscopic pictures • Sonographic plates or slides • Recommendations and letters</a:t>
            </a:r>
          </a:p>
        </p:txBody>
      </p:sp>
    </p:spTree>
    <p:extLst>
      <p:ext uri="{BB962C8B-B14F-4D97-AF65-F5344CB8AC3E}">
        <p14:creationId xmlns:p14="http://schemas.microsoft.com/office/powerpoint/2010/main" xmlns="" val="4079420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Implementation of the Act</a:t>
            </a:r>
            <a:endParaRPr lang="en-US" dirty="0"/>
          </a:p>
        </p:txBody>
      </p:sp>
      <p:sp>
        <p:nvSpPr>
          <p:cNvPr id="3" name="Content Placeholder 2"/>
          <p:cNvSpPr>
            <a:spLocks noGrp="1"/>
          </p:cNvSpPr>
          <p:nvPr>
            <p:ph idx="1"/>
          </p:nvPr>
        </p:nvSpPr>
        <p:spPr/>
        <p:txBody>
          <a:bodyPr>
            <a:noAutofit/>
          </a:bodyPr>
          <a:lstStyle/>
          <a:p>
            <a:r>
              <a:rPr lang="en-US" sz="1600" b="1" dirty="0"/>
              <a:t>Records to be submitted to Appropriate Authority</a:t>
            </a:r>
          </a:p>
          <a:p>
            <a:pPr lvl="1"/>
            <a:r>
              <a:rPr lang="en-US" sz="1400" dirty="0"/>
              <a:t>every Genetic Counselling Centre, Genetic Laboratory, Genetic Clinic, Ultrasound Clinic and Imaging Centre shall send a complete report in respect of all preconception or pregnancy related procedures/techniques/tests conducted by them in respect of each month by </a:t>
            </a:r>
            <a:r>
              <a:rPr lang="en-US" sz="1400" b="1" dirty="0"/>
              <a:t>5th day of the following month</a:t>
            </a:r>
            <a:r>
              <a:rPr lang="en-US" sz="1400" dirty="0"/>
              <a:t> to the concerned Appropriate Authority.</a:t>
            </a:r>
          </a:p>
          <a:p>
            <a:pPr lvl="1"/>
            <a:r>
              <a:rPr lang="en-US" sz="1400" dirty="0"/>
              <a:t>These records are required to be maintained for a period of 2 years from the date of completion of counseling, pre-natal diagnostic procedure or pre-natal diagnostic test or in the event of any legal proceeding, till the final disposal of the legal proceeding. </a:t>
            </a:r>
          </a:p>
          <a:p>
            <a:pPr lvl="1"/>
            <a:r>
              <a:rPr lang="en-US" sz="1400" dirty="0"/>
              <a:t>In case the records are maintained on computer or other electronic equipment, a printed copy of the record is required to be taken and preserved after authentication by a person responsible for such record.</a:t>
            </a:r>
          </a:p>
          <a:p>
            <a:pPr lvl="1"/>
            <a:r>
              <a:rPr lang="en-US" sz="1400" dirty="0"/>
              <a:t>Records, at all reasonable times are to be made available for inspection to Appropriate Authority or person authorized by the Appropriate Authority in this behalf</a:t>
            </a:r>
            <a:endParaRPr lang="en-US" sz="1400" b="1" dirty="0"/>
          </a:p>
          <a:p>
            <a:endParaRPr lang="en-US" sz="1600" dirty="0"/>
          </a:p>
        </p:txBody>
      </p:sp>
    </p:spTree>
    <p:extLst>
      <p:ext uri="{BB962C8B-B14F-4D97-AF65-F5344CB8AC3E}">
        <p14:creationId xmlns:p14="http://schemas.microsoft.com/office/powerpoint/2010/main" xmlns="" val="549164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Implementation of the Act</a:t>
            </a:r>
            <a:endParaRPr lang="en-US" dirty="0"/>
          </a:p>
        </p:txBody>
      </p:sp>
      <p:sp>
        <p:nvSpPr>
          <p:cNvPr id="3" name="Content Placeholder 2"/>
          <p:cNvSpPr>
            <a:spLocks noGrp="1"/>
          </p:cNvSpPr>
          <p:nvPr>
            <p:ph idx="1"/>
          </p:nvPr>
        </p:nvSpPr>
        <p:spPr/>
        <p:txBody>
          <a:bodyPr>
            <a:normAutofit/>
          </a:bodyPr>
          <a:lstStyle/>
          <a:p>
            <a:r>
              <a:rPr lang="en-US" sz="2000" b="1" dirty="0"/>
              <a:t>Records to be maintained by Appropriate Authority</a:t>
            </a:r>
          </a:p>
          <a:p>
            <a:pPr lvl="1"/>
            <a:r>
              <a:rPr lang="en-US" sz="1800" dirty="0"/>
              <a:t>Some other records to be maintained by Appropriate Authority</a:t>
            </a:r>
          </a:p>
          <a:p>
            <a:pPr lvl="2"/>
            <a:r>
              <a:rPr lang="en-US" sz="1600" dirty="0"/>
              <a:t>applications for grant of certificate of registration; </a:t>
            </a:r>
          </a:p>
          <a:p>
            <a:pPr lvl="2"/>
            <a:r>
              <a:rPr lang="en-US" sz="1600" dirty="0"/>
              <a:t>applications for renewal of certificate of registration as specified in Form H under the Rules; </a:t>
            </a:r>
          </a:p>
          <a:p>
            <a:pPr lvl="2"/>
            <a:r>
              <a:rPr lang="en-US" sz="1600" dirty="0"/>
              <a:t>letters of intimation of every change of employee, place, address and equipment installed</a:t>
            </a:r>
            <a:endParaRPr lang="en-US" sz="1600" b="1" dirty="0"/>
          </a:p>
          <a:p>
            <a:endParaRPr lang="en-US" sz="2000" dirty="0"/>
          </a:p>
        </p:txBody>
      </p:sp>
    </p:spTree>
    <p:extLst>
      <p:ext uri="{BB962C8B-B14F-4D97-AF65-F5344CB8AC3E}">
        <p14:creationId xmlns:p14="http://schemas.microsoft.com/office/powerpoint/2010/main" xmlns="" val="3897270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2269</Words>
  <Application>Microsoft Office PowerPoint</Application>
  <PresentationFormat>On-screen Show (16:9)</PresentationFormat>
  <Paragraphs>177</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Vital Status Application </vt:lpstr>
      <vt:lpstr>Pre-Natal Diagnostic Techniques (PCPNDT) Act,1994</vt:lpstr>
      <vt:lpstr>Pre-Natal Diagnostic Techniques (PCPNDT) Act, 1994</vt:lpstr>
      <vt:lpstr>Features and impact of (PCPNDT) Act, 1994</vt:lpstr>
      <vt:lpstr>Appropriate Authorities</vt:lpstr>
      <vt:lpstr>Implementation of the Act</vt:lpstr>
      <vt:lpstr>Implementation of the Act</vt:lpstr>
      <vt:lpstr>Implementation of the Act</vt:lpstr>
      <vt:lpstr>Implementation of the Act</vt:lpstr>
      <vt:lpstr>Atri’s Vital Status Application</vt:lpstr>
      <vt:lpstr>Atri’s Vital Status Application</vt:lpstr>
      <vt:lpstr>Proposed Application to cover end to end flow of PCPNDT Act, 1994</vt:lpstr>
      <vt:lpstr>Proposed Application to cover end to end flow of PCPNDT Act, 1994</vt:lpstr>
      <vt:lpstr>          </vt:lpstr>
      <vt:lpstr>      View Patient Details   </vt:lpstr>
      <vt:lpstr> Baby Growth  </vt:lpstr>
      <vt:lpstr> Gynaic Scan </vt:lpstr>
      <vt:lpstr> Follicular Monitoring </vt:lpstr>
      <vt:lpstr> Obstetrics Scan </vt:lpstr>
      <vt:lpstr> Obstetrics Scan </vt:lpstr>
      <vt:lpstr> Obstetrics Scan </vt:lpstr>
      <vt:lpstr> Fetal Doppler Scan  </vt:lpstr>
      <vt:lpstr>             Obstetrics Scan               </vt:lpstr>
      <vt:lpstr> Form F </vt:lpstr>
      <vt:lpstr>Monthly Scan Reports </vt:lpstr>
      <vt:lpstr>Key Benefits of Product or Service</vt:lpstr>
      <vt:lpstr>Next Steps</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Gautam Khapsa</dc:creator>
  <cp:lastModifiedBy>Gautam Khapsa</cp:lastModifiedBy>
  <cp:revision>19</cp:revision>
  <dcterms:created xsi:type="dcterms:W3CDTF">2006-08-16T00:00:00Z</dcterms:created>
  <dcterms:modified xsi:type="dcterms:W3CDTF">2018-03-14T10:48:30Z</dcterms:modified>
</cp:coreProperties>
</file>