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76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42950"/>
            <a:ext cx="8686800" cy="3886199"/>
          </a:xfrm>
        </p:spPr>
        <p:txBody>
          <a:bodyPr vert="eaVert"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3927872"/>
          </a:xfrm>
        </p:spPr>
        <p:txBody>
          <a:bodyPr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800" b="1" cap="all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66750"/>
            <a:ext cx="4038600" cy="3962400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666750"/>
            <a:ext cx="4192527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599" y="1146570"/>
            <a:ext cx="4192527" cy="3482579"/>
          </a:xfrm>
        </p:spPr>
        <p:txBody>
          <a:bodyPr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666750"/>
            <a:ext cx="4194174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1146570"/>
            <a:ext cx="4194174" cy="3482579"/>
          </a:xfrm>
        </p:spPr>
        <p:txBody>
          <a:bodyPr>
            <a:normAutofit/>
          </a:bodyPr>
          <a:lstStyle>
            <a:lvl1pPr>
              <a:defRPr sz="16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Autofit/>
          </a:bodyPr>
          <a:lstStyle>
            <a:lvl1pPr algn="l">
              <a:defRPr sz="2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950"/>
            <a:ext cx="3008313" cy="764694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2950"/>
            <a:ext cx="5111750" cy="3505199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0"/>
            <a:ext cx="3008313" cy="259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337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66749"/>
            <a:ext cx="5486400" cy="2590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731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3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01278"/>
            <a:ext cx="8686800" cy="3927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02519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Medical Lab</a:t>
            </a:r>
            <a:br>
              <a:rPr lang="en-IN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xmlns="" val="368767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373545"/>
                </a:solidFill>
              </a:rPr>
              <a:t/>
            </a:r>
            <a:br>
              <a:rPr lang="en-IN" b="1" dirty="0">
                <a:solidFill>
                  <a:srgbClr val="373545"/>
                </a:solidFill>
              </a:rPr>
            </a:br>
            <a:r>
              <a:rPr lang="en-IN" b="1" dirty="0">
                <a:solidFill>
                  <a:srgbClr val="373545"/>
                </a:solidFill>
              </a:rPr>
              <a:t>Medical Lab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SzPct val="80000"/>
              <a:buFont typeface="Corbel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We have two flavors of lab application, one for basic lab for small labs covering basic tests and one for advanced lab covering advanced tests. </a:t>
            </a:r>
            <a:endParaRPr lang="en-US" sz="1600" dirty="0"/>
          </a:p>
          <a:p>
            <a:pPr lvl="1">
              <a:buSzPct val="80000"/>
              <a:buFont typeface="Corbel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Our lab application covers functionality for independent lab as well as lab associated with a hospital with functionality to associate lab results with patient record which is helpful to maintain a record of the patient’s lab results for necessary retrieval any time.</a:t>
            </a:r>
            <a:endParaRPr lang="en-US" sz="1600" dirty="0"/>
          </a:p>
          <a:p>
            <a:pPr lvl="1">
              <a:buSzPct val="80000"/>
              <a:buFont typeface="Corbel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Our lab application covers end to end functionality from patient registration to completion of tests including lab billing, storage of lab test results etc., </a:t>
            </a:r>
            <a:endParaRPr lang="en-US" sz="1600" dirty="0"/>
          </a:p>
          <a:p>
            <a:pPr lvl="1">
              <a:buSzPct val="80000"/>
              <a:buFont typeface="Corbel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Our lab application covers various reports encompassing patient lab report history, referral doctor wise reports, Billing details reports etc.,</a:t>
            </a:r>
            <a:endParaRPr lang="en-US" sz="16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IN" b="1" dirty="0">
              <a:solidFill>
                <a:srgbClr val="373545"/>
              </a:solidFill>
            </a:endParaRPr>
          </a:p>
          <a:p>
            <a:pPr algn="ctr"/>
            <a:endParaRPr lang="en-IN" b="1" dirty="0">
              <a:solidFill>
                <a:srgbClr val="373545"/>
              </a:solidFill>
            </a:endParaRPr>
          </a:p>
          <a:p>
            <a:pPr algn="ctr"/>
            <a:endParaRPr lang="en-IN" b="1" dirty="0">
              <a:solidFill>
                <a:srgbClr val="373545"/>
              </a:solidFill>
            </a:endParaRPr>
          </a:p>
          <a:p>
            <a:pPr marL="0" indent="0" algn="ctr">
              <a:buNone/>
            </a:pPr>
            <a:r>
              <a:rPr lang="en-IN" b="1" dirty="0">
                <a:solidFill>
                  <a:srgbClr val="373545"/>
                </a:solidFill>
              </a:rPr>
              <a:t>Lab Screen Flow</a:t>
            </a:r>
            <a:endParaRPr lang="en-IN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929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373545"/>
                </a:solidFill>
              </a:rPr>
              <a:t/>
            </a:r>
            <a:br>
              <a:rPr lang="en-IN" b="1" dirty="0">
                <a:solidFill>
                  <a:srgbClr val="373545"/>
                </a:solidFill>
              </a:rPr>
            </a:br>
            <a:r>
              <a:rPr lang="en-IN" b="1" dirty="0">
                <a:solidFill>
                  <a:srgbClr val="373545"/>
                </a:solidFill>
              </a:rPr>
              <a:t>Lab Flow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Arial"/>
              <a:buChar char="•"/>
            </a:pPr>
            <a:r>
              <a:rPr lang="en-US" sz="1100" b="1" dirty="0">
                <a:solidFill>
                  <a:srgbClr val="000000"/>
                </a:solidFill>
              </a:rPr>
              <a:t>Initial Setup:</a:t>
            </a:r>
            <a:endParaRPr lang="en-US" sz="1100" dirty="0"/>
          </a:p>
          <a:p>
            <a:pPr lvl="1">
              <a:buSzPct val="80000"/>
              <a:buFont typeface="Corbel"/>
              <a:buChar char="–"/>
            </a:pPr>
            <a:r>
              <a:rPr lang="en-US" sz="1100" b="1" dirty="0">
                <a:solidFill>
                  <a:srgbClr val="000000"/>
                </a:solidFill>
              </a:rPr>
              <a:t>The following entities can be set up through </a:t>
            </a:r>
            <a:r>
              <a:rPr lang="en-US" sz="1100" b="1" dirty="0" err="1">
                <a:solidFill>
                  <a:srgbClr val="000000"/>
                </a:solidFill>
              </a:rPr>
              <a:t>Atri’s</a:t>
            </a:r>
            <a:r>
              <a:rPr lang="en-US" sz="1100" b="1" dirty="0">
                <a:solidFill>
                  <a:srgbClr val="000000"/>
                </a:solidFill>
              </a:rPr>
              <a:t> Lab application</a:t>
            </a:r>
            <a:endParaRPr lang="en-US" sz="1100" dirty="0"/>
          </a:p>
          <a:p>
            <a:pPr lvl="2">
              <a:buSzPct val="80000"/>
              <a:buFont typeface="Arial"/>
              <a:buChar char="•"/>
            </a:pPr>
            <a:r>
              <a:rPr lang="en-US" sz="1100" b="1" dirty="0">
                <a:solidFill>
                  <a:srgbClr val="000000"/>
                </a:solidFill>
              </a:rPr>
              <a:t>Department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b="1" dirty="0">
                <a:solidFill>
                  <a:srgbClr val="000000"/>
                </a:solidFill>
              </a:rPr>
              <a:t>:</a:t>
            </a:r>
            <a:r>
              <a:rPr lang="en-US" sz="1100" dirty="0">
                <a:solidFill>
                  <a:srgbClr val="000000"/>
                </a:solidFill>
              </a:rPr>
              <a:t> Internal departments can be added, viewed and edited like Laboratory, X-ray, Radiology etc.,</a:t>
            </a:r>
            <a:endParaRPr lang="en-US" sz="1100" dirty="0"/>
          </a:p>
          <a:p>
            <a:pPr lvl="2">
              <a:buSzPct val="80000"/>
              <a:buFont typeface="Arial"/>
              <a:buChar char="•"/>
            </a:pPr>
            <a:r>
              <a:rPr lang="en-US" sz="1100" b="1" dirty="0">
                <a:solidFill>
                  <a:srgbClr val="000000"/>
                </a:solidFill>
              </a:rPr>
              <a:t>Service Group :</a:t>
            </a:r>
            <a:r>
              <a:rPr lang="en-US" sz="1100" dirty="0">
                <a:solidFill>
                  <a:srgbClr val="000000"/>
                </a:solidFill>
              </a:rPr>
              <a:t> Service groups can be added for multiple investigations. User can view and update. </a:t>
            </a:r>
            <a:endParaRPr lang="en-US" sz="1100" dirty="0"/>
          </a:p>
          <a:p>
            <a:pPr lvl="2">
              <a:buSzPct val="80000"/>
              <a:buFont typeface="Arial"/>
              <a:buChar char="•"/>
            </a:pPr>
            <a:r>
              <a:rPr lang="en-US" sz="1100" b="1" dirty="0">
                <a:solidFill>
                  <a:srgbClr val="000000"/>
                </a:solidFill>
              </a:rPr>
              <a:t>Vacutainer :</a:t>
            </a:r>
            <a:r>
              <a:rPr lang="en-US" sz="1100" dirty="0">
                <a:solidFill>
                  <a:srgbClr val="000000"/>
                </a:solidFill>
              </a:rPr>
              <a:t> User can add, view and update containers to collect samples.</a:t>
            </a:r>
            <a:endParaRPr lang="en-US" sz="1100" dirty="0"/>
          </a:p>
          <a:p>
            <a:pPr lvl="2">
              <a:buSzPct val="80000"/>
              <a:buFont typeface="Arial"/>
              <a:buChar char="•"/>
            </a:pPr>
            <a:r>
              <a:rPr lang="en-US" sz="1100" b="1" dirty="0">
                <a:solidFill>
                  <a:srgbClr val="000000"/>
                </a:solidFill>
              </a:rPr>
              <a:t>Specimen :</a:t>
            </a:r>
            <a:r>
              <a:rPr lang="en-US" sz="1100" dirty="0">
                <a:solidFill>
                  <a:srgbClr val="000000"/>
                </a:solidFill>
              </a:rPr>
              <a:t> User can add, view and update samples like Blood, Urine, Sputum etc., </a:t>
            </a:r>
            <a:endParaRPr lang="en-US" sz="1100" dirty="0"/>
          </a:p>
          <a:p>
            <a:pPr lvl="2">
              <a:buSzPct val="80000"/>
              <a:buFont typeface="Arial"/>
              <a:buChar char="•"/>
            </a:pPr>
            <a:r>
              <a:rPr lang="en-US" sz="1100" b="1" dirty="0">
                <a:solidFill>
                  <a:srgbClr val="000000"/>
                </a:solidFill>
              </a:rPr>
              <a:t>Investigation :</a:t>
            </a:r>
            <a:r>
              <a:rPr lang="en-US" sz="1100" dirty="0">
                <a:solidFill>
                  <a:srgbClr val="000000"/>
                </a:solidFill>
              </a:rPr>
              <a:t> Investigations can be added by mapping all above i.e., department, service group, vacutainer and specimen. And user can view and update existed list of Investigations.</a:t>
            </a:r>
            <a:endParaRPr lang="en-US" sz="1100" dirty="0"/>
          </a:p>
          <a:p>
            <a:pPr lvl="2">
              <a:buSzPct val="80000"/>
              <a:buFont typeface="Arial"/>
              <a:buChar char="•"/>
            </a:pPr>
            <a:r>
              <a:rPr lang="en-US" sz="1100" b="1" dirty="0">
                <a:solidFill>
                  <a:srgbClr val="000000"/>
                </a:solidFill>
              </a:rPr>
              <a:t>Investigation Parameter: </a:t>
            </a:r>
            <a:r>
              <a:rPr lang="en-US" sz="1100" dirty="0">
                <a:solidFill>
                  <a:srgbClr val="000000"/>
                </a:solidFill>
              </a:rPr>
              <a:t>Individual parameters are mapped to respective investigation.</a:t>
            </a:r>
            <a:endParaRPr lang="en-US" sz="1100" dirty="0"/>
          </a:p>
          <a:p>
            <a:pPr lvl="2">
              <a:buSzPct val="80000"/>
              <a:buFont typeface="Arial"/>
              <a:buChar char="•"/>
            </a:pPr>
            <a:r>
              <a:rPr lang="en-US" sz="1100" b="1" dirty="0">
                <a:solidFill>
                  <a:srgbClr val="000000"/>
                </a:solidFill>
              </a:rPr>
              <a:t>Package: </a:t>
            </a:r>
            <a:r>
              <a:rPr lang="en-US" sz="1100" dirty="0">
                <a:solidFill>
                  <a:srgbClr val="000000"/>
                </a:solidFill>
              </a:rPr>
              <a:t>Mapping of multiple service groups to respective investigations.</a:t>
            </a:r>
            <a:endParaRPr lang="en-US" sz="1100" dirty="0"/>
          </a:p>
          <a:p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2724150"/>
            <a:ext cx="7620000" cy="2133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579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Lab Billing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Patient details and Lab test details are captured and the patient is billed for the identified tests.</a:t>
            </a:r>
            <a:endParaRPr lang="en-US" sz="1600" dirty="0"/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Once payment is done, status will change from pending to paid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657350"/>
            <a:ext cx="8534400" cy="320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289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Sample Collection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4114532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Once Billing is done, the patient will go for sample collection.</a:t>
            </a:r>
            <a:endParaRPr lang="en-US" sz="1600" dirty="0"/>
          </a:p>
          <a:p>
            <a:pPr>
              <a:buSzPct val="90000"/>
            </a:pPr>
            <a:r>
              <a:rPr lang="en-US" sz="1600" dirty="0">
                <a:solidFill>
                  <a:srgbClr val="000000"/>
                </a:solidFill>
              </a:rPr>
              <a:t>The status of the sample will be updated to ‘Collected’ as soon as the sample is collected.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581150"/>
            <a:ext cx="8382000" cy="3124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613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Result entry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4" name="CustomShape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lnSpc>
                <a:spcPct val="100000"/>
              </a:lnSpc>
              <a:buSzPct val="90000"/>
            </a:pPr>
            <a:r>
              <a:rPr lang="en-IN" sz="2000" dirty="0" smtClean="0">
                <a:solidFill>
                  <a:srgbClr val="000000"/>
                </a:solidFill>
              </a:rPr>
              <a:t>After </a:t>
            </a:r>
            <a:r>
              <a:rPr lang="en-IN" sz="2000" dirty="0">
                <a:solidFill>
                  <a:srgbClr val="000000"/>
                </a:solidFill>
              </a:rPr>
              <a:t>tests are done, results are entered using the following screen</a:t>
            </a:r>
            <a:endParaRPr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428750"/>
            <a:ext cx="7391400" cy="33111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327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0000"/>
                </a:solidFill>
              </a:rPr>
              <a:t/>
            </a:r>
            <a:br>
              <a:rPr lang="en-IN" b="1" dirty="0">
                <a:solidFill>
                  <a:srgbClr val="000000"/>
                </a:solidFill>
              </a:rPr>
            </a:br>
            <a:r>
              <a:rPr lang="en-IN" b="1" dirty="0">
                <a:solidFill>
                  <a:srgbClr val="000000"/>
                </a:solidFill>
              </a:rPr>
              <a:t>Result View</a:t>
            </a:r>
            <a:r>
              <a:rPr lang="en-IN" b="1" dirty="0"/>
              <a:t/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90000"/>
            </a:pPr>
            <a:r>
              <a:rPr lang="en-US" sz="1600" dirty="0" smtClean="0">
                <a:solidFill>
                  <a:srgbClr val="000000"/>
                </a:solidFill>
              </a:rPr>
              <a:t>After </a:t>
            </a:r>
            <a:r>
              <a:rPr lang="en-US" sz="1600" dirty="0">
                <a:solidFill>
                  <a:srgbClr val="000000"/>
                </a:solidFill>
              </a:rPr>
              <a:t>saving the results of investigations, user can take printout of the report.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1428749"/>
            <a:ext cx="5334000" cy="31242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39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278"/>
            <a:ext cx="8686800" cy="4156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Our application covers various kinds of reports and some of them are as follows: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Revenue Report: </a:t>
            </a:r>
            <a:r>
              <a:rPr lang="en-US" sz="1600" dirty="0">
                <a:solidFill>
                  <a:srgbClr val="000000"/>
                </a:solidFill>
              </a:rPr>
              <a:t>Displays total income for a selected time period.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Doctor wise Report:</a:t>
            </a:r>
            <a:r>
              <a:rPr lang="en-US" sz="1600" dirty="0">
                <a:solidFill>
                  <a:srgbClr val="000000"/>
                </a:solidFill>
              </a:rPr>
              <a:t> Displays doctor wise total income  for a selected time period.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Department wise Report:</a:t>
            </a:r>
            <a:r>
              <a:rPr lang="en-US" sz="1600" dirty="0">
                <a:solidFill>
                  <a:srgbClr val="000000"/>
                </a:solidFill>
              </a:rPr>
              <a:t> Individual department with multiple investigations  reports are listed.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2114549"/>
            <a:ext cx="6781800" cy="26253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58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406</Words>
  <Application>Microsoft Office PowerPoint</Application>
  <PresentationFormat>On-screen Show (16:9)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Medical Lab </vt:lpstr>
      <vt:lpstr> Medical Lab </vt:lpstr>
      <vt:lpstr>Slide 3</vt:lpstr>
      <vt:lpstr> Lab Flow </vt:lpstr>
      <vt:lpstr> Lab Billing </vt:lpstr>
      <vt:lpstr> Sample Collection </vt:lpstr>
      <vt:lpstr> Result entry </vt:lpstr>
      <vt:lpstr> Result View </vt:lpstr>
      <vt:lpstr>Reports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Gautam Khapsa</dc:creator>
  <cp:lastModifiedBy>Gautam Khapsa</cp:lastModifiedBy>
  <cp:revision>9</cp:revision>
  <dcterms:created xsi:type="dcterms:W3CDTF">2006-08-16T00:00:00Z</dcterms:created>
  <dcterms:modified xsi:type="dcterms:W3CDTF">2018-03-14T10:40:12Z</dcterms:modified>
</cp:coreProperties>
</file>