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354" y="11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28600" y="742950"/>
            <a:ext cx="8686800" cy="3886199"/>
          </a:xfrm>
        </p:spPr>
        <p:txBody>
          <a:bodyPr vert="eaVert">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228600" y="701278"/>
            <a:ext cx="8686800" cy="3927872"/>
          </a:xfrm>
        </p:spPr>
        <p:txBody>
          <a:bodyPr>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228599" y="666750"/>
            <a:ext cx="4192527" cy="479822"/>
          </a:xfrm>
        </p:spPr>
        <p:txBody>
          <a:bodyPr anchor="b">
            <a:normAutofit/>
          </a:bodyPr>
          <a:lstStyle>
            <a:lvl1pPr marL="0" indent="0">
              <a:buNone/>
              <a:defRPr sz="18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146570"/>
            <a:ext cx="4192527" cy="3482579"/>
          </a:xfrm>
        </p:spPr>
        <p:txBody>
          <a:bodyPr>
            <a:norm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26" y="666750"/>
            <a:ext cx="4194174" cy="479822"/>
          </a:xfrm>
        </p:spPr>
        <p:txBody>
          <a:bodyPr anchor="b">
            <a:normAutofit/>
          </a:bodyPr>
          <a:lstStyle>
            <a:lvl1pPr marL="0" indent="0">
              <a:buNone/>
              <a:defRPr sz="16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6" y="1146570"/>
            <a:ext cx="4194174" cy="3482579"/>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764694"/>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742950"/>
            <a:ext cx="5111750" cy="3505199"/>
          </a:xfrm>
        </p:spPr>
        <p:txBody>
          <a:bodyPr>
            <a:normAutofit/>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0"/>
            <a:ext cx="3008313" cy="2590800"/>
          </a:xfrm>
        </p:spPr>
        <p:txBody>
          <a:bodyPr>
            <a:normAutofit/>
          </a:bodyPr>
          <a:lstStyle>
            <a:lvl1pPr marL="0" indent="0">
              <a:buNone/>
              <a:defRPr sz="16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66749"/>
            <a:ext cx="5486400" cy="2590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731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resentation3.jpg"/>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228600" y="1"/>
            <a:ext cx="8686800" cy="5905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701278"/>
            <a:ext cx="8686800" cy="3927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14/03/2018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2.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685800" y="285750"/>
            <a:ext cx="7772400" cy="1102519"/>
          </a:xfrm>
        </p:spPr>
        <p:txBody>
          <a:bodyPr/>
          <a:lstStyle/>
          <a:p>
            <a:pPr algn="ctr"/>
            <a:r>
              <a:rPr lang="en-IN" b="1" dirty="0">
                <a:solidFill>
                  <a:srgbClr val="FF0000"/>
                </a:solidFill>
              </a:rPr>
              <a:t>Image Processing</a:t>
            </a:r>
            <a:br>
              <a:rPr lang="en-IN" sz="2000" b="1" dirty="0">
                <a:solidFill>
                  <a:srgbClr val="FF0000"/>
                </a:solidFill>
              </a:rPr>
            </a:b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Image processing application</a:t>
            </a:r>
            <a:endParaRPr lang="en-US" dirty="0"/>
          </a:p>
        </p:txBody>
      </p:sp>
      <p:sp>
        <p:nvSpPr>
          <p:cNvPr id="3" name="Content Placeholder 2"/>
          <p:cNvSpPr>
            <a:spLocks noGrp="1"/>
          </p:cNvSpPr>
          <p:nvPr>
            <p:ph idx="1"/>
          </p:nvPr>
        </p:nvSpPr>
        <p:spPr/>
        <p:txBody>
          <a:bodyPr>
            <a:noAutofit/>
          </a:bodyPr>
          <a:lstStyle/>
          <a:p>
            <a:pPr lvl="1">
              <a:buSzPct val="80000"/>
              <a:buFont typeface="Corbel"/>
              <a:buChar char="–"/>
            </a:pPr>
            <a:r>
              <a:rPr lang="en-US" sz="1400" dirty="0">
                <a:solidFill>
                  <a:srgbClr val="000000"/>
                </a:solidFill>
              </a:rPr>
              <a:t>Converts medical scans and x-rays from DICOM to JPEG  format and shares these images through the intranet or internet using our application as required. These images can be edited which encompasses zooming, cropping, contrast, brightness etc.,</a:t>
            </a:r>
            <a:endParaRPr lang="en-US" sz="1400" dirty="0"/>
          </a:p>
          <a:p>
            <a:pPr lvl="1">
              <a:buSzPct val="80000"/>
              <a:buFont typeface="Corbel"/>
              <a:buChar char="–"/>
            </a:pPr>
            <a:r>
              <a:rPr lang="en-US" sz="1400" dirty="0">
                <a:solidFill>
                  <a:srgbClr val="000000"/>
                </a:solidFill>
              </a:rPr>
              <a:t>The images can be accessed from Intranet or Internet thus making it convenient for the doctor to have access to patient’s scans from anywhere and on any device</a:t>
            </a:r>
            <a:endParaRPr lang="en-US" sz="1400" dirty="0"/>
          </a:p>
          <a:p>
            <a:pPr lvl="1">
              <a:buSzPct val="80000"/>
              <a:buFont typeface="Corbel"/>
              <a:buChar char="–"/>
            </a:pPr>
            <a:r>
              <a:rPr lang="en-US" sz="1400" dirty="0">
                <a:solidFill>
                  <a:srgbClr val="000000"/>
                </a:solidFill>
              </a:rPr>
              <a:t>Patient’s information as well as medical images of the patients can be retrieved based on Patient Id or Patient Name etc., </a:t>
            </a:r>
            <a:endParaRPr lang="en-US" sz="1400" dirty="0"/>
          </a:p>
          <a:p>
            <a:pPr lvl="1">
              <a:buSzPct val="80000"/>
              <a:buFont typeface="Corbel"/>
              <a:buChar char="–"/>
            </a:pPr>
            <a:r>
              <a:rPr lang="en-US" sz="1400" dirty="0">
                <a:solidFill>
                  <a:srgbClr val="000000"/>
                </a:solidFill>
              </a:rPr>
              <a:t>The application provides options like editing the image, uploading and downloading of edited images, rotate image and view multiple images on one screen with the help of horizontal and vertical screens including adjustment of brightness, Zoom-In and Zoom- Out, Invert, download of Images.</a:t>
            </a:r>
            <a:endParaRPr lang="en-US" sz="1400" dirty="0"/>
          </a:p>
          <a:p>
            <a:pPr lvl="1">
              <a:buSzPct val="80000"/>
              <a:buFont typeface="Corbel"/>
              <a:buChar char="–"/>
            </a:pPr>
            <a:r>
              <a:rPr lang="en-US" sz="1400" dirty="0">
                <a:solidFill>
                  <a:srgbClr val="000000"/>
                </a:solidFill>
              </a:rPr>
              <a:t>Voids the necessity to print the images on x-ray films and then to scan them for submission to Arogya Seva for release of funds by directly submitting the JPEG images which are available through this application. This saves considerable cost to the organization in terms of x-ray film and the effort to print and scan the images for submission to NTR Arogya Seva which is exclusively useful in Andhra Pradesh, India.</a:t>
            </a:r>
            <a:endParaRPr lang="en-US" sz="1400" dirty="0"/>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Image Processing Setup:</a:t>
            </a:r>
            <a:br>
              <a:rPr lang="en-IN" dirty="0"/>
            </a:br>
            <a:endParaRPr lang="en-US" dirty="0"/>
          </a:p>
        </p:txBody>
      </p:sp>
      <p:sp>
        <p:nvSpPr>
          <p:cNvPr id="3" name="Content Placeholder 2"/>
          <p:cNvSpPr>
            <a:spLocks noGrp="1"/>
          </p:cNvSpPr>
          <p:nvPr>
            <p:ph idx="1"/>
          </p:nvPr>
        </p:nvSpPr>
        <p:spPr>
          <a:xfrm>
            <a:off x="228600" y="656554"/>
            <a:ext cx="8839200" cy="4124996"/>
          </a:xfrm>
        </p:spPr>
        <p:txBody>
          <a:bodyPr>
            <a:normAutofit/>
          </a:bodyPr>
          <a:lstStyle/>
          <a:p>
            <a:pPr>
              <a:buSzPct val="80000"/>
              <a:buFont typeface="Arial"/>
              <a:buChar char="•"/>
            </a:pPr>
            <a:r>
              <a:rPr lang="en-US" sz="1600" dirty="0">
                <a:solidFill>
                  <a:srgbClr val="000000"/>
                </a:solidFill>
              </a:rPr>
              <a:t>The flow describes the outline of </a:t>
            </a:r>
            <a:r>
              <a:rPr lang="en-US" sz="1600" dirty="0" err="1">
                <a:solidFill>
                  <a:srgbClr val="000000"/>
                </a:solidFill>
              </a:rPr>
              <a:t>ImageProcessing</a:t>
            </a:r>
            <a:r>
              <a:rPr lang="en-US" sz="1600" dirty="0">
                <a:solidFill>
                  <a:srgbClr val="000000"/>
                </a:solidFill>
              </a:rPr>
              <a:t> that how </a:t>
            </a:r>
            <a:r>
              <a:rPr lang="en-US" sz="1600" dirty="0" err="1">
                <a:solidFill>
                  <a:srgbClr val="000000"/>
                </a:solidFill>
              </a:rPr>
              <a:t>Dicom</a:t>
            </a:r>
            <a:r>
              <a:rPr lang="en-US" sz="1600" dirty="0">
                <a:solidFill>
                  <a:srgbClr val="000000"/>
                </a:solidFill>
              </a:rPr>
              <a:t> Images are sent to Server and Retrieving </a:t>
            </a:r>
            <a:r>
              <a:rPr lang="en-US" sz="1600" dirty="0" err="1">
                <a:solidFill>
                  <a:srgbClr val="000000"/>
                </a:solidFill>
              </a:rPr>
              <a:t>Dicom</a:t>
            </a:r>
            <a:r>
              <a:rPr lang="en-US" sz="1600" dirty="0">
                <a:solidFill>
                  <a:srgbClr val="000000"/>
                </a:solidFill>
              </a:rPr>
              <a:t> Images from Server etc.,</a:t>
            </a:r>
            <a:endParaRPr lang="en-US" sz="1600" dirty="0"/>
          </a:p>
          <a:p>
            <a:pPr marL="0" indent="0">
              <a:buSzPct val="80000"/>
              <a:buNone/>
            </a:pPr>
            <a:r>
              <a:rPr lang="en-US" sz="1600" b="1" dirty="0">
                <a:solidFill>
                  <a:srgbClr val="000000"/>
                </a:solidFill>
              </a:rPr>
              <a:t>                                                                                                                                                                                                               									</a:t>
            </a:r>
          </a:p>
          <a:p>
            <a:pPr marL="0" indent="0">
              <a:buSzPct val="80000"/>
              <a:buNone/>
            </a:pPr>
            <a:r>
              <a:rPr lang="en-US" sz="1600" b="1" dirty="0">
                <a:solidFill>
                  <a:srgbClr val="000000"/>
                </a:solidFill>
              </a:rPr>
              <a:t>                                                                                                                                </a:t>
            </a:r>
            <a:endParaRPr lang="en-US" sz="1600" b="1" u="sng" dirty="0">
              <a:solidFill>
                <a:srgbClr val="000000"/>
              </a:solidFill>
            </a:endParaRPr>
          </a:p>
          <a:p>
            <a:pPr marL="0" indent="0">
              <a:buSzPct val="80000"/>
              <a:buNone/>
            </a:pPr>
            <a:r>
              <a:rPr lang="en-US" sz="1600" b="1" u="sng" dirty="0">
                <a:solidFill>
                  <a:srgbClr val="000000"/>
                </a:solidFill>
              </a:rPr>
              <a:t>                                                                                                                     </a:t>
            </a:r>
            <a:r>
              <a:rPr lang="en-US" sz="1600" b="1" dirty="0">
                <a:solidFill>
                  <a:srgbClr val="000000"/>
                </a:solidFill>
              </a:rPr>
              <a:t>   </a:t>
            </a:r>
            <a:r>
              <a:rPr lang="en-US" sz="1600" b="1" u="sng" dirty="0">
                <a:solidFill>
                  <a:srgbClr val="000000"/>
                </a:solidFill>
              </a:rPr>
              <a:t>      </a:t>
            </a:r>
          </a:p>
          <a:p>
            <a:pPr marL="0" indent="0">
              <a:lnSpc>
                <a:spcPct val="100000"/>
              </a:lnSpc>
              <a:buNone/>
            </a:pPr>
            <a:endParaRPr lang="en-US" sz="1600" dirty="0"/>
          </a:p>
          <a:p>
            <a:pPr marL="0" indent="0">
              <a:lnSpc>
                <a:spcPct val="100000"/>
              </a:lnSpc>
              <a:buNone/>
            </a:pPr>
            <a:r>
              <a:rPr lang="en-US" sz="1600" dirty="0"/>
              <a:t>                                                                                                                            </a:t>
            </a:r>
          </a:p>
          <a:p>
            <a:pPr>
              <a:lnSpc>
                <a:spcPct val="100000"/>
              </a:lnSpc>
            </a:pPr>
            <a:endParaRPr lang="en-US" sz="1600" dirty="0"/>
          </a:p>
          <a:p>
            <a:pPr marL="0" indent="0">
              <a:buNone/>
            </a:pPr>
            <a:r>
              <a:rPr lang="en-US" sz="1600" dirty="0"/>
              <a:t>                                                                                                                                   								                </a:t>
            </a:r>
            <a:r>
              <a:rPr lang="en-US" sz="1600" u="sng" dirty="0"/>
              <a:t>                                            </a:t>
            </a:r>
          </a:p>
        </p:txBody>
      </p:sp>
      <p:pic>
        <p:nvPicPr>
          <p:cNvPr id="4" name="Picture 3"/>
          <p:cNvPicPr/>
          <p:nvPr/>
        </p:nvPicPr>
        <p:blipFill>
          <a:blip r:embed="rId2"/>
          <a:stretch>
            <a:fillRect/>
          </a:stretch>
        </p:blipFill>
        <p:spPr>
          <a:xfrm>
            <a:off x="2362200" y="1293614"/>
            <a:ext cx="1066800" cy="1371600"/>
          </a:xfrm>
          <a:prstGeom prst="rect">
            <a:avLst/>
          </a:prstGeom>
          <a:ln>
            <a:noFill/>
          </a:ln>
        </p:spPr>
      </p:pic>
      <p:pic>
        <p:nvPicPr>
          <p:cNvPr id="5" name="Picture 4"/>
          <p:cNvPicPr/>
          <p:nvPr/>
        </p:nvPicPr>
        <p:blipFill>
          <a:blip r:embed="rId3"/>
          <a:stretch>
            <a:fillRect/>
          </a:stretch>
        </p:blipFill>
        <p:spPr>
          <a:xfrm>
            <a:off x="685800" y="3486150"/>
            <a:ext cx="685800" cy="1143000"/>
          </a:xfrm>
          <a:prstGeom prst="rect">
            <a:avLst/>
          </a:prstGeom>
          <a:ln>
            <a:noFill/>
          </a:ln>
        </p:spPr>
      </p:pic>
      <p:pic>
        <p:nvPicPr>
          <p:cNvPr id="6" name="Picture 5"/>
          <p:cNvPicPr/>
          <p:nvPr/>
        </p:nvPicPr>
        <p:blipFill>
          <a:blip r:embed="rId4"/>
          <a:stretch>
            <a:fillRect/>
          </a:stretch>
        </p:blipFill>
        <p:spPr>
          <a:xfrm>
            <a:off x="1676400" y="3451622"/>
            <a:ext cx="914400" cy="1066800"/>
          </a:xfrm>
          <a:prstGeom prst="rect">
            <a:avLst/>
          </a:prstGeom>
          <a:ln>
            <a:noFill/>
          </a:ln>
        </p:spPr>
      </p:pic>
      <p:pic>
        <p:nvPicPr>
          <p:cNvPr id="7" name="Picture 6"/>
          <p:cNvPicPr/>
          <p:nvPr/>
        </p:nvPicPr>
        <p:blipFill>
          <a:blip r:embed="rId5"/>
          <a:stretch>
            <a:fillRect/>
          </a:stretch>
        </p:blipFill>
        <p:spPr>
          <a:xfrm>
            <a:off x="2590800" y="3565922"/>
            <a:ext cx="609600" cy="838200"/>
          </a:xfrm>
          <a:prstGeom prst="rect">
            <a:avLst/>
          </a:prstGeom>
          <a:ln>
            <a:noFill/>
          </a:ln>
        </p:spPr>
      </p:pic>
      <p:pic>
        <p:nvPicPr>
          <p:cNvPr id="8" name="Picture 7"/>
          <p:cNvPicPr/>
          <p:nvPr/>
        </p:nvPicPr>
        <p:blipFill>
          <a:blip r:embed="rId6"/>
          <a:stretch>
            <a:fillRect/>
          </a:stretch>
        </p:blipFill>
        <p:spPr>
          <a:xfrm>
            <a:off x="3200400" y="3617915"/>
            <a:ext cx="533400" cy="889058"/>
          </a:xfrm>
          <a:prstGeom prst="rect">
            <a:avLst/>
          </a:prstGeom>
          <a:ln>
            <a:noFill/>
          </a:ln>
        </p:spPr>
      </p:pic>
      <p:pic>
        <p:nvPicPr>
          <p:cNvPr id="9" name="Picture 8"/>
          <p:cNvPicPr/>
          <p:nvPr/>
        </p:nvPicPr>
        <p:blipFill>
          <a:blip r:embed="rId7"/>
          <a:stretch>
            <a:fillRect/>
          </a:stretch>
        </p:blipFill>
        <p:spPr>
          <a:xfrm>
            <a:off x="7731667" y="919165"/>
            <a:ext cx="975360" cy="838200"/>
          </a:xfrm>
          <a:prstGeom prst="rect">
            <a:avLst/>
          </a:prstGeom>
          <a:ln>
            <a:noFill/>
          </a:ln>
        </p:spPr>
      </p:pic>
      <p:pic>
        <p:nvPicPr>
          <p:cNvPr id="10" name="Picture 9"/>
          <p:cNvPicPr/>
          <p:nvPr/>
        </p:nvPicPr>
        <p:blipFill>
          <a:blip r:embed="rId8"/>
          <a:stretch>
            <a:fillRect/>
          </a:stretch>
        </p:blipFill>
        <p:spPr>
          <a:xfrm>
            <a:off x="7873913" y="2832134"/>
            <a:ext cx="973440" cy="838200"/>
          </a:xfrm>
          <a:prstGeom prst="rect">
            <a:avLst/>
          </a:prstGeom>
          <a:ln>
            <a:noFill/>
          </a:ln>
        </p:spPr>
      </p:pic>
      <p:pic>
        <p:nvPicPr>
          <p:cNvPr id="11" name="Picture 10"/>
          <p:cNvPicPr/>
          <p:nvPr/>
        </p:nvPicPr>
        <p:blipFill>
          <a:blip r:embed="rId9"/>
          <a:stretch>
            <a:fillRect/>
          </a:stretch>
        </p:blipFill>
        <p:spPr>
          <a:xfrm>
            <a:off x="7538537" y="3969797"/>
            <a:ext cx="914400" cy="745779"/>
          </a:xfrm>
          <a:prstGeom prst="rect">
            <a:avLst/>
          </a:prstGeom>
          <a:ln>
            <a:noFill/>
          </a:ln>
        </p:spPr>
      </p:pic>
      <p:sp>
        <p:nvSpPr>
          <p:cNvPr id="16" name="Left Arrow 15"/>
          <p:cNvSpPr/>
          <p:nvPr/>
        </p:nvSpPr>
        <p:spPr>
          <a:xfrm rot="628807">
            <a:off x="3659054" y="2719117"/>
            <a:ext cx="4214425" cy="631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20885559" flipV="1">
            <a:off x="3517001" y="1536231"/>
            <a:ext cx="412019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667056">
            <a:off x="3347300" y="3465081"/>
            <a:ext cx="419948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3682620" y="2080702"/>
            <a:ext cx="429172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flipV="1">
            <a:off x="1066800" y="3087147"/>
            <a:ext cx="236220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flipH="1">
            <a:off x="1061337" y="3094706"/>
            <a:ext cx="45719" cy="460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H="1">
            <a:off x="2020057" y="3108766"/>
            <a:ext cx="45719" cy="509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flipH="1">
            <a:off x="2903121" y="3136933"/>
            <a:ext cx="45719" cy="417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flipH="1">
            <a:off x="2307514" y="2502774"/>
            <a:ext cx="45719" cy="555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flipH="1">
            <a:off x="3404885" y="3109249"/>
            <a:ext cx="45719" cy="431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8146C1A-DDD0-4F51-A719-B79B86E38D01}"/>
              </a:ext>
            </a:extLst>
          </p:cNvPr>
          <p:cNvSpPr txBox="1"/>
          <p:nvPr/>
        </p:nvSpPr>
        <p:spPr>
          <a:xfrm>
            <a:off x="7859180" y="4714003"/>
            <a:ext cx="417102" cy="261610"/>
          </a:xfrm>
          <a:prstGeom prst="rect">
            <a:avLst/>
          </a:prstGeom>
          <a:noFill/>
        </p:spPr>
        <p:txBody>
          <a:bodyPr wrap="none" rtlCol="0">
            <a:spAutoFit/>
          </a:bodyPr>
          <a:lstStyle/>
          <a:p>
            <a:r>
              <a:rPr lang="en-US" sz="1100" u="sng" dirty="0"/>
              <a:t>MRI</a:t>
            </a:r>
          </a:p>
        </p:txBody>
      </p:sp>
      <p:sp>
        <p:nvSpPr>
          <p:cNvPr id="14" name="TextBox 13">
            <a:extLst>
              <a:ext uri="{FF2B5EF4-FFF2-40B4-BE49-F238E27FC236}">
                <a16:creationId xmlns:a16="http://schemas.microsoft.com/office/drawing/2014/main" id="{3423C188-743D-4BC5-9912-B704B9224DE3}"/>
              </a:ext>
            </a:extLst>
          </p:cNvPr>
          <p:cNvSpPr txBox="1"/>
          <p:nvPr/>
        </p:nvSpPr>
        <p:spPr>
          <a:xfrm>
            <a:off x="8288469" y="1658704"/>
            <a:ext cx="328936" cy="261610"/>
          </a:xfrm>
          <a:prstGeom prst="rect">
            <a:avLst/>
          </a:prstGeom>
          <a:noFill/>
        </p:spPr>
        <p:txBody>
          <a:bodyPr wrap="none" rtlCol="0">
            <a:spAutoFit/>
          </a:bodyPr>
          <a:lstStyle/>
          <a:p>
            <a:r>
              <a:rPr lang="en-US" sz="1100" u="sng" dirty="0"/>
              <a:t>CT</a:t>
            </a:r>
          </a:p>
        </p:txBody>
      </p:sp>
      <p:sp>
        <p:nvSpPr>
          <p:cNvPr id="15" name="TextBox 14">
            <a:extLst>
              <a:ext uri="{FF2B5EF4-FFF2-40B4-BE49-F238E27FC236}">
                <a16:creationId xmlns:a16="http://schemas.microsoft.com/office/drawing/2014/main" id="{1D175780-9EFB-488B-A403-3135FA876BB1}"/>
              </a:ext>
            </a:extLst>
          </p:cNvPr>
          <p:cNvSpPr txBox="1"/>
          <p:nvPr/>
        </p:nvSpPr>
        <p:spPr>
          <a:xfrm>
            <a:off x="7900122" y="3642213"/>
            <a:ext cx="819455" cy="261610"/>
          </a:xfrm>
          <a:prstGeom prst="rect">
            <a:avLst/>
          </a:prstGeom>
          <a:noFill/>
        </p:spPr>
        <p:txBody>
          <a:bodyPr wrap="none" rtlCol="0">
            <a:spAutoFit/>
          </a:bodyPr>
          <a:lstStyle/>
          <a:p>
            <a:r>
              <a:rPr lang="en-US" sz="1100" u="sng" dirty="0"/>
              <a:t>Ultrasound</a:t>
            </a:r>
          </a:p>
        </p:txBody>
      </p:sp>
      <p:sp>
        <p:nvSpPr>
          <p:cNvPr id="26" name="TextBox 25">
            <a:extLst>
              <a:ext uri="{FF2B5EF4-FFF2-40B4-BE49-F238E27FC236}">
                <a16:creationId xmlns:a16="http://schemas.microsoft.com/office/drawing/2014/main" id="{7E94F507-4904-4EF5-8DEC-31D2560602D1}"/>
              </a:ext>
            </a:extLst>
          </p:cNvPr>
          <p:cNvSpPr txBox="1"/>
          <p:nvPr/>
        </p:nvSpPr>
        <p:spPr>
          <a:xfrm>
            <a:off x="1585906" y="1898333"/>
            <a:ext cx="721608" cy="338554"/>
          </a:xfrm>
          <a:prstGeom prst="rect">
            <a:avLst/>
          </a:prstGeom>
          <a:noFill/>
        </p:spPr>
        <p:txBody>
          <a:bodyPr wrap="none" rtlCol="0">
            <a:spAutoFit/>
          </a:bodyPr>
          <a:lstStyle/>
          <a:p>
            <a:r>
              <a:rPr lang="en-US" sz="1600" u="sng" dirty="0"/>
              <a:t>Server</a:t>
            </a:r>
          </a:p>
        </p:txBody>
      </p:sp>
      <p:sp>
        <p:nvSpPr>
          <p:cNvPr id="27" name="TextBox 26">
            <a:extLst>
              <a:ext uri="{FF2B5EF4-FFF2-40B4-BE49-F238E27FC236}">
                <a16:creationId xmlns:a16="http://schemas.microsoft.com/office/drawing/2014/main" id="{473CD211-113F-4BF2-BD3A-6C9022554535}"/>
              </a:ext>
            </a:extLst>
          </p:cNvPr>
          <p:cNvSpPr txBox="1"/>
          <p:nvPr/>
        </p:nvSpPr>
        <p:spPr>
          <a:xfrm>
            <a:off x="779886" y="4527499"/>
            <a:ext cx="744114" cy="261610"/>
          </a:xfrm>
          <a:prstGeom prst="rect">
            <a:avLst/>
          </a:prstGeom>
          <a:noFill/>
        </p:spPr>
        <p:txBody>
          <a:bodyPr wrap="none" rtlCol="0">
            <a:spAutoFit/>
          </a:bodyPr>
          <a:lstStyle/>
          <a:p>
            <a:r>
              <a:rPr lang="en-US" sz="1100" u="sng" dirty="0"/>
              <a:t>computer</a:t>
            </a:r>
          </a:p>
        </p:txBody>
      </p:sp>
      <p:sp>
        <p:nvSpPr>
          <p:cNvPr id="28" name="TextBox 27">
            <a:extLst>
              <a:ext uri="{FF2B5EF4-FFF2-40B4-BE49-F238E27FC236}">
                <a16:creationId xmlns:a16="http://schemas.microsoft.com/office/drawing/2014/main" id="{96B85A45-C12B-48C3-8624-E4810061A0D6}"/>
              </a:ext>
            </a:extLst>
          </p:cNvPr>
          <p:cNvSpPr txBox="1"/>
          <p:nvPr/>
        </p:nvSpPr>
        <p:spPr>
          <a:xfrm>
            <a:off x="1799409" y="4498345"/>
            <a:ext cx="551754" cy="261610"/>
          </a:xfrm>
          <a:prstGeom prst="rect">
            <a:avLst/>
          </a:prstGeom>
          <a:noFill/>
        </p:spPr>
        <p:txBody>
          <a:bodyPr wrap="none" rtlCol="0">
            <a:spAutoFit/>
          </a:bodyPr>
          <a:lstStyle/>
          <a:p>
            <a:r>
              <a:rPr lang="en-US" sz="1100" u="sng" dirty="0"/>
              <a:t>laptop</a:t>
            </a:r>
          </a:p>
        </p:txBody>
      </p:sp>
      <p:sp>
        <p:nvSpPr>
          <p:cNvPr id="29" name="TextBox 28">
            <a:extLst>
              <a:ext uri="{FF2B5EF4-FFF2-40B4-BE49-F238E27FC236}">
                <a16:creationId xmlns:a16="http://schemas.microsoft.com/office/drawing/2014/main" id="{59E48508-005F-41C1-BF14-C3FC1C1699B8}"/>
              </a:ext>
            </a:extLst>
          </p:cNvPr>
          <p:cNvSpPr txBox="1"/>
          <p:nvPr/>
        </p:nvSpPr>
        <p:spPr>
          <a:xfrm>
            <a:off x="2612159" y="4532708"/>
            <a:ext cx="521297" cy="261610"/>
          </a:xfrm>
          <a:prstGeom prst="rect">
            <a:avLst/>
          </a:prstGeom>
          <a:noFill/>
        </p:spPr>
        <p:txBody>
          <a:bodyPr wrap="none" rtlCol="0">
            <a:spAutoFit/>
          </a:bodyPr>
          <a:lstStyle/>
          <a:p>
            <a:r>
              <a:rPr lang="en-US" sz="1100" u="sng" dirty="0"/>
              <a:t>tablet</a:t>
            </a:r>
          </a:p>
        </p:txBody>
      </p:sp>
      <p:sp>
        <p:nvSpPr>
          <p:cNvPr id="30" name="TextBox 29">
            <a:extLst>
              <a:ext uri="{FF2B5EF4-FFF2-40B4-BE49-F238E27FC236}">
                <a16:creationId xmlns:a16="http://schemas.microsoft.com/office/drawing/2014/main" id="{C04E4BAB-B4E4-49A6-8CA4-AAFB6D661F58}"/>
              </a:ext>
            </a:extLst>
          </p:cNvPr>
          <p:cNvSpPr txBox="1"/>
          <p:nvPr/>
        </p:nvSpPr>
        <p:spPr>
          <a:xfrm>
            <a:off x="3095588" y="4529954"/>
            <a:ext cx="922047" cy="261610"/>
          </a:xfrm>
          <a:prstGeom prst="rect">
            <a:avLst/>
          </a:prstGeom>
          <a:noFill/>
        </p:spPr>
        <p:txBody>
          <a:bodyPr wrap="none" rtlCol="0">
            <a:spAutoFit/>
          </a:bodyPr>
          <a:lstStyle/>
          <a:p>
            <a:r>
              <a:rPr lang="en-US" sz="1100" u="sng" dirty="0"/>
              <a:t>Smart phone</a:t>
            </a:r>
          </a:p>
        </p:txBody>
      </p:sp>
      <p:pic>
        <p:nvPicPr>
          <p:cNvPr id="31" name="Picture 30">
            <a:extLst>
              <a:ext uri="{FF2B5EF4-FFF2-40B4-BE49-F238E27FC236}">
                <a16:creationId xmlns:a16="http://schemas.microsoft.com/office/drawing/2014/main" id="{A479C1B4-9AC2-4DAA-B391-534C84B0FE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9131" y="1889290"/>
            <a:ext cx="673941" cy="643381"/>
          </a:xfrm>
          <a:prstGeom prst="rect">
            <a:avLst/>
          </a:prstGeom>
        </p:spPr>
      </p:pic>
      <p:sp>
        <p:nvSpPr>
          <p:cNvPr id="32" name="TextBox 31">
            <a:extLst>
              <a:ext uri="{FF2B5EF4-FFF2-40B4-BE49-F238E27FC236}">
                <a16:creationId xmlns:a16="http://schemas.microsoft.com/office/drawing/2014/main" id="{4C7C2155-783C-4FC6-A2D8-ACD362560855}"/>
              </a:ext>
            </a:extLst>
          </p:cNvPr>
          <p:cNvSpPr txBox="1"/>
          <p:nvPr/>
        </p:nvSpPr>
        <p:spPr>
          <a:xfrm>
            <a:off x="8203895" y="2556642"/>
            <a:ext cx="336952" cy="261610"/>
          </a:xfrm>
          <a:prstGeom prst="rect">
            <a:avLst/>
          </a:prstGeom>
          <a:noFill/>
        </p:spPr>
        <p:txBody>
          <a:bodyPr wrap="none" rtlCol="0">
            <a:spAutoFit/>
          </a:bodyPr>
          <a:lstStyle/>
          <a:p>
            <a:r>
              <a:rPr lang="en-US" sz="1100" u="sng" dirty="0"/>
              <a:t>CR</a:t>
            </a:r>
          </a:p>
        </p:txBody>
      </p:sp>
    </p:spTree>
    <p:extLst>
      <p:ext uri="{BB962C8B-B14F-4D97-AF65-F5344CB8AC3E}">
        <p14:creationId xmlns:p14="http://schemas.microsoft.com/office/powerpoint/2010/main" val="231072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Image Processing Screen flow</a:t>
            </a:r>
            <a:endParaRPr lang="en-IN" sz="2000" b="1" dirty="0"/>
          </a:p>
          <a:p>
            <a:endParaRPr lang="en-US" dirty="0"/>
          </a:p>
        </p:txBody>
      </p:sp>
    </p:spTree>
    <p:extLst>
      <p:ext uri="{BB962C8B-B14F-4D97-AF65-F5344CB8AC3E}">
        <p14:creationId xmlns:p14="http://schemas.microsoft.com/office/powerpoint/2010/main" val="49886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373545"/>
                </a:solidFill>
              </a:rPr>
            </a:br>
            <a:r>
              <a:rPr lang="en-IN" b="1" dirty="0">
                <a:solidFill>
                  <a:srgbClr val="373545"/>
                </a:solidFill>
              </a:rPr>
              <a:t>Doctor’s Panel</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600" dirty="0">
                <a:solidFill>
                  <a:srgbClr val="000000"/>
                </a:solidFill>
              </a:rPr>
              <a:t>Doctor can view all the Patient Details after login for the current date and can also view details of the patient for selected past period.</a:t>
            </a: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457200" y="1276350"/>
            <a:ext cx="8382000" cy="3505200"/>
          </a:xfrm>
          <a:prstGeom prst="rect">
            <a:avLst/>
          </a:prstGeom>
          <a:ln>
            <a:noFill/>
          </a:ln>
        </p:spPr>
      </p:pic>
    </p:spTree>
    <p:extLst>
      <p:ext uri="{BB962C8B-B14F-4D97-AF65-F5344CB8AC3E}">
        <p14:creationId xmlns:p14="http://schemas.microsoft.com/office/powerpoint/2010/main" val="165135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373545"/>
                </a:solidFill>
              </a:rPr>
            </a:br>
            <a:r>
              <a:rPr lang="en-IN" b="1" dirty="0">
                <a:solidFill>
                  <a:srgbClr val="373545"/>
                </a:solidFill>
              </a:rPr>
              <a:t>Doctor’s Panel</a:t>
            </a:r>
            <a:br>
              <a:rPr lang="en-IN" b="1" dirty="0"/>
            </a:br>
            <a:endParaRPr lang="en-US" dirty="0"/>
          </a:p>
        </p:txBody>
      </p:sp>
      <p:sp>
        <p:nvSpPr>
          <p:cNvPr id="3" name="Content Placeholder 2"/>
          <p:cNvSpPr>
            <a:spLocks noGrp="1"/>
          </p:cNvSpPr>
          <p:nvPr>
            <p:ph idx="1"/>
          </p:nvPr>
        </p:nvSpPr>
        <p:spPr>
          <a:xfrm>
            <a:off x="228600" y="701278"/>
            <a:ext cx="8686800" cy="4110752"/>
          </a:xfrm>
        </p:spPr>
        <p:txBody>
          <a:bodyPr>
            <a:normAutofit/>
          </a:bodyPr>
          <a:lstStyle/>
          <a:p>
            <a:pPr>
              <a:buSzPct val="90000"/>
            </a:pPr>
            <a:r>
              <a:rPr lang="en-US" sz="1400" dirty="0">
                <a:solidFill>
                  <a:srgbClr val="000000"/>
                </a:solidFill>
              </a:rPr>
              <a:t>Doctor can view more than one image on one screen using Horizontal, Vertical or 4 Screens option</a:t>
            </a:r>
            <a:endParaRPr lang="en-US" sz="1400" dirty="0"/>
          </a:p>
          <a:p>
            <a:pPr lvl="2">
              <a:buSzPct val="45000"/>
              <a:buFont typeface="Wingdings" panose="05000000000000000000" pitchFamily="2" charset="2"/>
              <a:buChar char="Ø"/>
            </a:pPr>
            <a:r>
              <a:rPr lang="en-US" sz="1400" dirty="0">
                <a:solidFill>
                  <a:srgbClr val="000000"/>
                </a:solidFill>
              </a:rPr>
              <a:t>Doctor can Zoom-In, Zoom-Out, Invert the Images</a:t>
            </a:r>
            <a:endParaRPr lang="en-US" sz="1400" dirty="0"/>
          </a:p>
          <a:p>
            <a:pPr lvl="2">
              <a:buSzPct val="45000"/>
              <a:buFont typeface="Wingdings" panose="05000000000000000000" pitchFamily="2" charset="2"/>
              <a:buChar char="Ø"/>
            </a:pPr>
            <a:r>
              <a:rPr lang="en-US" sz="1400" dirty="0">
                <a:solidFill>
                  <a:srgbClr val="000000"/>
                </a:solidFill>
              </a:rPr>
              <a:t>Doctor can Rotate, Adjust Brightness and can Edit the Images.</a:t>
            </a:r>
            <a:endParaRPr lang="en-US" sz="1400" dirty="0"/>
          </a:p>
          <a:p>
            <a:pPr lvl="2">
              <a:buSzPct val="45000"/>
              <a:buFont typeface="Wingdings" panose="05000000000000000000" pitchFamily="2" charset="2"/>
              <a:buChar char="Ø"/>
            </a:pPr>
            <a:r>
              <a:rPr lang="en-US" sz="1400" dirty="0">
                <a:solidFill>
                  <a:srgbClr val="000000"/>
                </a:solidFill>
              </a:rPr>
              <a:t>Doctor can save copies of the edited images with any notes written on the images for   future refence</a:t>
            </a:r>
            <a:endParaRPr lang="en-US" sz="1400" dirty="0"/>
          </a:p>
          <a:p>
            <a:pPr marL="0" indent="0">
              <a:lnSpc>
                <a:spcPct val="100000"/>
              </a:lnSpc>
              <a:buNone/>
            </a:pPr>
            <a:r>
              <a:rPr lang="en-US" sz="1400" dirty="0"/>
              <a:t>                      Vertical screen                                   Horizontal screen                     4 screens</a:t>
            </a:r>
          </a:p>
          <a:p>
            <a:pPr>
              <a:lnSpc>
                <a:spcPct val="100000"/>
              </a:lnSpc>
            </a:pPr>
            <a:endParaRPr lang="en-US" sz="1400" dirty="0"/>
          </a:p>
          <a:p>
            <a:endParaRPr lang="en-US" sz="1800" dirty="0"/>
          </a:p>
        </p:txBody>
      </p:sp>
      <p:pic>
        <p:nvPicPr>
          <p:cNvPr id="4" name="Picture 3"/>
          <p:cNvPicPr/>
          <p:nvPr/>
        </p:nvPicPr>
        <p:blipFill>
          <a:blip r:embed="rId2"/>
          <a:stretch>
            <a:fillRect/>
          </a:stretch>
        </p:blipFill>
        <p:spPr>
          <a:xfrm>
            <a:off x="1295400" y="2419350"/>
            <a:ext cx="2133600" cy="2392680"/>
          </a:xfrm>
          <a:prstGeom prst="rect">
            <a:avLst/>
          </a:prstGeom>
          <a:ln>
            <a:noFill/>
          </a:ln>
        </p:spPr>
      </p:pic>
      <p:pic>
        <p:nvPicPr>
          <p:cNvPr id="5" name="Picture 4"/>
          <p:cNvPicPr/>
          <p:nvPr/>
        </p:nvPicPr>
        <p:blipFill>
          <a:blip r:embed="rId3"/>
          <a:stretch>
            <a:fillRect/>
          </a:stretch>
        </p:blipFill>
        <p:spPr>
          <a:xfrm>
            <a:off x="4229100" y="2419350"/>
            <a:ext cx="2019300" cy="2392680"/>
          </a:xfrm>
          <a:prstGeom prst="rect">
            <a:avLst/>
          </a:prstGeom>
          <a:ln>
            <a:noFill/>
          </a:ln>
        </p:spPr>
      </p:pic>
      <p:pic>
        <p:nvPicPr>
          <p:cNvPr id="6" name="Picture 5"/>
          <p:cNvPicPr/>
          <p:nvPr/>
        </p:nvPicPr>
        <p:blipFill>
          <a:blip r:embed="rId4"/>
          <a:stretch>
            <a:fillRect/>
          </a:stretch>
        </p:blipFill>
        <p:spPr>
          <a:xfrm>
            <a:off x="6858000" y="2343150"/>
            <a:ext cx="1905000" cy="2468880"/>
          </a:xfrm>
          <a:prstGeom prst="rect">
            <a:avLst/>
          </a:prstGeom>
          <a:ln>
            <a:noFill/>
          </a:ln>
        </p:spPr>
      </p:pic>
    </p:spTree>
    <p:extLst>
      <p:ext uri="{BB962C8B-B14F-4D97-AF65-F5344CB8AC3E}">
        <p14:creationId xmlns:p14="http://schemas.microsoft.com/office/powerpoint/2010/main" val="30584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373545"/>
                </a:solidFill>
              </a:rPr>
            </a:br>
            <a:r>
              <a:rPr lang="en-IN" b="1" dirty="0">
                <a:solidFill>
                  <a:srgbClr val="373545"/>
                </a:solidFill>
              </a:rPr>
              <a:t>NTR Aarogya Seva Panel</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buFont typeface="Arial"/>
              <a:buChar char="•"/>
            </a:pPr>
            <a:r>
              <a:rPr lang="en-US" sz="1600" dirty="0">
                <a:solidFill>
                  <a:srgbClr val="000000"/>
                </a:solidFill>
              </a:rPr>
              <a:t>Aarogya Seva user can see multiple Images on one Screen and can Edit Images and can upload the same into Aarogya Seva website </a:t>
            </a:r>
            <a:endParaRPr lang="en-US" sz="1600" dirty="0"/>
          </a:p>
          <a:p>
            <a:pPr>
              <a:buFont typeface="Arial"/>
              <a:buChar char="•"/>
            </a:pPr>
            <a:r>
              <a:rPr lang="en-US" sz="1600" dirty="0">
                <a:solidFill>
                  <a:srgbClr val="000000"/>
                </a:solidFill>
              </a:rPr>
              <a:t>The user can see the uploaded multiple images in the format of a video.</a:t>
            </a:r>
            <a:endParaRPr lang="en-US" sz="1600" dirty="0"/>
          </a:p>
          <a:p>
            <a:pPr>
              <a:lnSpc>
                <a:spcPct val="100000"/>
              </a:lnSpc>
            </a:pPr>
            <a:endParaRPr lang="en-US" sz="1600" dirty="0"/>
          </a:p>
          <a:p>
            <a:pPr marL="0" indent="0">
              <a:buNone/>
            </a:pPr>
            <a:r>
              <a:rPr lang="en-US" sz="1600" dirty="0"/>
              <a:t>     Upload images                 Upload multiple images                          view videos</a:t>
            </a:r>
          </a:p>
        </p:txBody>
      </p:sp>
      <p:pic>
        <p:nvPicPr>
          <p:cNvPr id="4" name="Picture 3"/>
          <p:cNvPicPr/>
          <p:nvPr/>
        </p:nvPicPr>
        <p:blipFill>
          <a:blip r:embed="rId2"/>
          <a:stretch>
            <a:fillRect/>
          </a:stretch>
        </p:blipFill>
        <p:spPr>
          <a:xfrm>
            <a:off x="457200" y="2190750"/>
            <a:ext cx="2057400" cy="2590800"/>
          </a:xfrm>
          <a:prstGeom prst="rect">
            <a:avLst/>
          </a:prstGeom>
          <a:ln>
            <a:noFill/>
          </a:ln>
        </p:spPr>
      </p:pic>
      <p:pic>
        <p:nvPicPr>
          <p:cNvPr id="5" name="Picture 4"/>
          <p:cNvPicPr/>
          <p:nvPr/>
        </p:nvPicPr>
        <p:blipFill>
          <a:blip r:embed="rId3"/>
          <a:stretch>
            <a:fillRect/>
          </a:stretch>
        </p:blipFill>
        <p:spPr>
          <a:xfrm>
            <a:off x="3276600" y="2190751"/>
            <a:ext cx="1981200" cy="2590800"/>
          </a:xfrm>
          <a:prstGeom prst="rect">
            <a:avLst/>
          </a:prstGeom>
          <a:ln>
            <a:noFill/>
          </a:ln>
        </p:spPr>
      </p:pic>
      <p:pic>
        <p:nvPicPr>
          <p:cNvPr id="6" name="Picture 5"/>
          <p:cNvPicPr/>
          <p:nvPr/>
        </p:nvPicPr>
        <p:blipFill>
          <a:blip r:embed="rId4"/>
          <a:stretch>
            <a:fillRect/>
          </a:stretch>
        </p:blipFill>
        <p:spPr>
          <a:xfrm>
            <a:off x="6324600" y="2190750"/>
            <a:ext cx="2286000" cy="2590800"/>
          </a:xfrm>
          <a:prstGeom prst="rect">
            <a:avLst/>
          </a:prstGeom>
          <a:ln>
            <a:noFill/>
          </a:ln>
        </p:spPr>
      </p:pic>
    </p:spTree>
    <p:extLst>
      <p:ext uri="{BB962C8B-B14F-4D97-AF65-F5344CB8AC3E}">
        <p14:creationId xmlns:p14="http://schemas.microsoft.com/office/powerpoint/2010/main" val="250754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373545"/>
                </a:solidFill>
              </a:rPr>
            </a:br>
            <a:r>
              <a:rPr lang="en-IN" b="1" dirty="0">
                <a:solidFill>
                  <a:srgbClr val="373545"/>
                </a:solidFill>
              </a:rPr>
              <a:t>Admin Panel</a:t>
            </a:r>
            <a:br>
              <a:rPr lang="en-IN" b="1" dirty="0"/>
            </a:br>
            <a:endParaRPr lang="en-US" dirty="0"/>
          </a:p>
        </p:txBody>
      </p:sp>
      <p:sp>
        <p:nvSpPr>
          <p:cNvPr id="3" name="Content Placeholder 2"/>
          <p:cNvSpPr>
            <a:spLocks noGrp="1"/>
          </p:cNvSpPr>
          <p:nvPr>
            <p:ph idx="1"/>
          </p:nvPr>
        </p:nvSpPr>
        <p:spPr/>
        <p:txBody>
          <a:bodyPr>
            <a:normAutofit/>
          </a:bodyPr>
          <a:lstStyle/>
          <a:p>
            <a:pPr lvl="1">
              <a:lnSpc>
                <a:spcPct val="100000"/>
              </a:lnSpc>
              <a:buSzPct val="80000"/>
              <a:buFont typeface="Arial"/>
              <a:buChar char="•"/>
            </a:pPr>
            <a:r>
              <a:rPr lang="en-US" sz="1600" b="1" dirty="0">
                <a:solidFill>
                  <a:srgbClr val="000000"/>
                </a:solidFill>
              </a:rPr>
              <a:t>Archival:</a:t>
            </a:r>
            <a:r>
              <a:rPr lang="en-US" sz="1600" dirty="0">
                <a:solidFill>
                  <a:srgbClr val="000000"/>
                </a:solidFill>
              </a:rPr>
              <a:t> Older images can be archived for selected period to free up space on the main server</a:t>
            </a:r>
            <a:endParaRPr lang="en-US" sz="1600" dirty="0"/>
          </a:p>
          <a:p>
            <a:pPr lvl="1">
              <a:lnSpc>
                <a:spcPct val="100000"/>
              </a:lnSpc>
              <a:buSzPct val="80000"/>
              <a:buFont typeface="Arial"/>
              <a:buChar char="•"/>
            </a:pPr>
            <a:r>
              <a:rPr lang="en-US" sz="1600" dirty="0">
                <a:solidFill>
                  <a:srgbClr val="000000"/>
                </a:solidFill>
              </a:rPr>
              <a:t>The archived images can be retrieved using Retrieval option that is provided in the application and this feature is useful to retrieve older images for any necessary reference.  </a:t>
            </a:r>
            <a:endParaRPr lang="en-US" sz="1600" dirty="0"/>
          </a:p>
          <a:p>
            <a:pPr marL="0" indent="0">
              <a:buNone/>
            </a:pPr>
            <a:r>
              <a:rPr lang="en-US" sz="2000" dirty="0"/>
              <a:t>             Month and Year                                    Between two Dates</a:t>
            </a:r>
          </a:p>
        </p:txBody>
      </p:sp>
      <p:pic>
        <p:nvPicPr>
          <p:cNvPr id="4" name="Picture 3"/>
          <p:cNvPicPr/>
          <p:nvPr/>
        </p:nvPicPr>
        <p:blipFill>
          <a:blip r:embed="rId2"/>
          <a:stretch>
            <a:fillRect/>
          </a:stretch>
        </p:blipFill>
        <p:spPr>
          <a:xfrm>
            <a:off x="609600" y="2419350"/>
            <a:ext cx="4191000" cy="2362200"/>
          </a:xfrm>
          <a:prstGeom prst="rect">
            <a:avLst/>
          </a:prstGeom>
          <a:ln>
            <a:noFill/>
          </a:ln>
        </p:spPr>
      </p:pic>
      <p:pic>
        <p:nvPicPr>
          <p:cNvPr id="5" name="Picture 4"/>
          <p:cNvPicPr/>
          <p:nvPr/>
        </p:nvPicPr>
        <p:blipFill>
          <a:blip r:embed="rId3"/>
          <a:stretch>
            <a:fillRect/>
          </a:stretch>
        </p:blipFill>
        <p:spPr>
          <a:xfrm>
            <a:off x="5170415" y="2419350"/>
            <a:ext cx="3821185" cy="2320527"/>
          </a:xfrm>
          <a:prstGeom prst="rect">
            <a:avLst/>
          </a:prstGeom>
          <a:ln>
            <a:noFill/>
          </a:ln>
        </p:spPr>
      </p:pic>
    </p:spTree>
    <p:extLst>
      <p:ext uri="{BB962C8B-B14F-4D97-AF65-F5344CB8AC3E}">
        <p14:creationId xmlns:p14="http://schemas.microsoft.com/office/powerpoint/2010/main" val="73848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43499"/>
          </a:xfrm>
        </p:spPr>
      </p:pic>
    </p:spTree>
    <p:extLst>
      <p:ext uri="{BB962C8B-B14F-4D97-AF65-F5344CB8AC3E}">
        <p14:creationId xmlns:p14="http://schemas.microsoft.com/office/powerpoint/2010/main" val="2066164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447</Words>
  <Application>Microsoft Office PowerPoint</Application>
  <PresentationFormat>On-screen Show (16:9)</PresentationFormat>
  <Paragraphs>48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Corbel</vt:lpstr>
      <vt:lpstr>Trebuchet MS</vt:lpstr>
      <vt:lpstr>Wingdings</vt:lpstr>
      <vt:lpstr>Office Theme</vt:lpstr>
      <vt:lpstr>Image Processing </vt:lpstr>
      <vt:lpstr>Image processing application</vt:lpstr>
      <vt:lpstr> Image Processing Setup: </vt:lpstr>
      <vt:lpstr>PowerPoint Presentation</vt:lpstr>
      <vt:lpstr> Doctor’s Panel </vt:lpstr>
      <vt:lpstr> Doctor’s Panel </vt:lpstr>
      <vt:lpstr> NTR Aarogya Seva Panel </vt:lpstr>
      <vt:lpstr> Admin Panel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Khapsa</dc:creator>
  <cp:lastModifiedBy>atri_pc</cp:lastModifiedBy>
  <cp:revision>18</cp:revision>
  <dcterms:created xsi:type="dcterms:W3CDTF">2006-08-16T00:00:00Z</dcterms:created>
  <dcterms:modified xsi:type="dcterms:W3CDTF">2018-03-14T10:05:09Z</dcterms:modified>
</cp:coreProperties>
</file>