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7" d="100"/>
          <a:sy n="127" d="100"/>
        </p:scale>
        <p:origin x="354" y="11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14/03/2018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228600" y="742950"/>
            <a:ext cx="8686800" cy="3886199"/>
          </a:xfrm>
        </p:spPr>
        <p:txBody>
          <a:bodyPr vert="eaVert">
            <a:normAutofit/>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14/03/2018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Content Placeholder 2"/>
          <p:cNvSpPr>
            <a:spLocks noGrp="1"/>
          </p:cNvSpPr>
          <p:nvPr>
            <p:ph idx="1"/>
          </p:nvPr>
        </p:nvSpPr>
        <p:spPr>
          <a:xfrm>
            <a:off x="228600" y="701278"/>
            <a:ext cx="8686800" cy="3927872"/>
          </a:xfrm>
        </p:spPr>
        <p:txBody>
          <a:bodyPr>
            <a:normAutofit/>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Autofit/>
          </a:bodyPr>
          <a:lstStyle>
            <a:lvl1pPr algn="l">
              <a:defRPr sz="2800" b="1" cap="all">
                <a:latin typeface="Trebuchet MS" pitchFamily="34" charset="0"/>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Content Placeholder 2"/>
          <p:cNvSpPr>
            <a:spLocks noGrp="1"/>
          </p:cNvSpPr>
          <p:nvPr>
            <p:ph sz="half" idx="1"/>
          </p:nvPr>
        </p:nvSpPr>
        <p:spPr>
          <a:xfrm>
            <a:off x="457200" y="666750"/>
            <a:ext cx="4038600" cy="3962400"/>
          </a:xfrm>
        </p:spPr>
        <p:txBody>
          <a:bodyPr>
            <a:normAutofit/>
          </a:bodyPr>
          <a:lstStyle>
            <a:lvl1pPr>
              <a:defRPr sz="1600">
                <a:latin typeface="Trebuchet MS" pitchFamily="34" charset="0"/>
              </a:defRPr>
            </a:lvl1pPr>
            <a:lvl2pPr>
              <a:defRPr sz="1600">
                <a:latin typeface="Trebuchet MS" pitchFamily="34" charset="0"/>
              </a:defRPr>
            </a:lvl2pPr>
            <a:lvl3pPr>
              <a:defRPr sz="1600">
                <a:latin typeface="Trebuchet MS" pitchFamily="34" charset="0"/>
              </a:defRPr>
            </a:lvl3pPr>
            <a:lvl4pPr>
              <a:defRPr sz="1600">
                <a:latin typeface="Trebuchet MS" pitchFamily="34" charset="0"/>
              </a:defRPr>
            </a:lvl4pPr>
            <a:lvl5pPr>
              <a:defRPr sz="1600">
                <a:latin typeface="Trebuchet M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666750"/>
            <a:ext cx="4038600" cy="3962400"/>
          </a:xfrm>
        </p:spPr>
        <p:txBody>
          <a:bodyPr>
            <a:normAutofit/>
          </a:bodyPr>
          <a:lstStyle>
            <a:lvl1pPr>
              <a:defRPr sz="1600">
                <a:latin typeface="Trebuchet MS" pitchFamily="34" charset="0"/>
              </a:defRPr>
            </a:lvl1pPr>
            <a:lvl2pPr>
              <a:defRPr sz="1600">
                <a:latin typeface="Trebuchet MS" pitchFamily="34" charset="0"/>
              </a:defRPr>
            </a:lvl2pPr>
            <a:lvl3pPr>
              <a:defRPr sz="1600">
                <a:latin typeface="Trebuchet MS" pitchFamily="34" charset="0"/>
              </a:defRPr>
            </a:lvl3pPr>
            <a:lvl4pPr>
              <a:defRPr sz="1600">
                <a:latin typeface="Trebuchet MS" pitchFamily="34" charset="0"/>
              </a:defRPr>
            </a:lvl4pPr>
            <a:lvl5pPr>
              <a:defRPr sz="1600">
                <a:latin typeface="Trebuchet M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14/03/2018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Text Placeholder 2"/>
          <p:cNvSpPr>
            <a:spLocks noGrp="1"/>
          </p:cNvSpPr>
          <p:nvPr>
            <p:ph type="body" idx="1"/>
          </p:nvPr>
        </p:nvSpPr>
        <p:spPr>
          <a:xfrm>
            <a:off x="228599" y="666750"/>
            <a:ext cx="4192527" cy="479822"/>
          </a:xfrm>
        </p:spPr>
        <p:txBody>
          <a:bodyPr anchor="b">
            <a:normAutofit/>
          </a:bodyPr>
          <a:lstStyle>
            <a:lvl1pPr marL="0" indent="0">
              <a:buNone/>
              <a:defRPr sz="1800" b="1">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599" y="1146570"/>
            <a:ext cx="4192527" cy="3482579"/>
          </a:xfrm>
        </p:spPr>
        <p:txBody>
          <a:bodyPr>
            <a:normAutofit/>
          </a:bodyPr>
          <a:lstStyle>
            <a:lvl1pPr>
              <a:defRPr lang="en-US" sz="1600" dirty="0" smtClean="0"/>
            </a:lvl1pPr>
            <a:lvl2pPr>
              <a:defRPr lang="en-US" sz="1600" dirty="0" smtClean="0"/>
            </a:lvl2pPr>
            <a:lvl3pPr>
              <a:defRPr lang="en-US" sz="1600" dirty="0" smtClean="0"/>
            </a:lvl3pPr>
            <a:lvl4pPr>
              <a:defRPr lang="en-US" sz="1600" dirty="0" smtClean="0"/>
            </a:lvl4pPr>
            <a:lvl5pPr>
              <a:defRPr lang="en-US" sz="1600" dirty="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1226" y="666750"/>
            <a:ext cx="4194174" cy="479822"/>
          </a:xfrm>
        </p:spPr>
        <p:txBody>
          <a:bodyPr anchor="b">
            <a:normAutofit/>
          </a:bodyPr>
          <a:lstStyle>
            <a:lvl1pPr marL="0" indent="0">
              <a:buNone/>
              <a:defRPr sz="1600" b="1">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1226" y="1146570"/>
            <a:ext cx="4194174" cy="3482579"/>
          </a:xfrm>
        </p:spPr>
        <p:txBody>
          <a:bodyPr>
            <a:normAutofit/>
          </a:bodyPr>
          <a:lstStyle>
            <a:lvl1pPr>
              <a:defRPr sz="1600">
                <a:latin typeface="Trebuchet MS" pitchFamily="34" charset="0"/>
              </a:defRPr>
            </a:lvl1pPr>
            <a:lvl2pPr>
              <a:defRPr sz="1600">
                <a:latin typeface="Trebuchet MS" pitchFamily="34" charset="0"/>
              </a:defRPr>
            </a:lvl2pPr>
            <a:lvl3pPr>
              <a:defRPr sz="1600">
                <a:latin typeface="Trebuchet MS" pitchFamily="34" charset="0"/>
              </a:defRPr>
            </a:lvl3pPr>
            <a:lvl4pPr>
              <a:defRPr sz="1600">
                <a:latin typeface="Trebuchet MS" pitchFamily="34" charset="0"/>
              </a:defRPr>
            </a:lvl4pPr>
            <a:lvl5pPr>
              <a:defRPr sz="1600">
                <a:latin typeface="Trebuchet M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14/03/2018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14/03/2018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14/03/2018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764694"/>
          </a:xfrm>
        </p:spPr>
        <p:txBody>
          <a:bodyPr anchor="b"/>
          <a:lstStyle>
            <a:lvl1pPr algn="l">
              <a:defRPr sz="2000" b="1">
                <a:latin typeface="Trebuchet MS" pitchFamily="34" charset="0"/>
              </a:defRPr>
            </a:lvl1pPr>
          </a:lstStyle>
          <a:p>
            <a:r>
              <a:rPr lang="en-US" dirty="0"/>
              <a:t>Click to edit Master title style</a:t>
            </a:r>
          </a:p>
        </p:txBody>
      </p:sp>
      <p:sp>
        <p:nvSpPr>
          <p:cNvPr id="3" name="Content Placeholder 2"/>
          <p:cNvSpPr>
            <a:spLocks noGrp="1"/>
          </p:cNvSpPr>
          <p:nvPr>
            <p:ph idx="1"/>
          </p:nvPr>
        </p:nvSpPr>
        <p:spPr>
          <a:xfrm>
            <a:off x="3575050" y="742950"/>
            <a:ext cx="5111750" cy="3505199"/>
          </a:xfrm>
        </p:spPr>
        <p:txBody>
          <a:bodyPr>
            <a:normAutofit/>
          </a:bodyPr>
          <a:lstStyle>
            <a:lvl1pPr>
              <a:defRPr sz="2400">
                <a:latin typeface="Trebuchet MS" pitchFamily="34" charset="0"/>
              </a:defRPr>
            </a:lvl1pPr>
            <a:lvl2pPr>
              <a:defRPr sz="2000">
                <a:latin typeface="Trebuchet MS" pitchFamily="34" charset="0"/>
              </a:defRPr>
            </a:lvl2pPr>
            <a:lvl3pPr>
              <a:defRPr sz="1800">
                <a:latin typeface="Trebuchet MS" pitchFamily="34" charset="0"/>
              </a:defRPr>
            </a:lvl3pPr>
            <a:lvl4pPr>
              <a:defRPr sz="1600">
                <a:latin typeface="Trebuchet MS" pitchFamily="34" charset="0"/>
              </a:defRPr>
            </a:lvl4pPr>
            <a:lvl5pPr>
              <a:defRPr sz="1600">
                <a:latin typeface="Trebuchet MS"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657350"/>
            <a:ext cx="3008313" cy="2590800"/>
          </a:xfrm>
        </p:spPr>
        <p:txBody>
          <a:bodyPr>
            <a:normAutofit/>
          </a:bodyPr>
          <a:lstStyle>
            <a:lvl1pPr marL="0" indent="0">
              <a:buNone/>
              <a:defRPr sz="1600">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333750"/>
            <a:ext cx="54864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66749"/>
            <a:ext cx="5486400" cy="25908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38731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resentation3.jpg"/>
          <p:cNvPicPr>
            <a:picLocks noChangeAspect="1"/>
          </p:cNvPicPr>
          <p:nvPr userDrawn="1"/>
        </p:nvPicPr>
        <p:blipFill>
          <a:blip r:embed="rId14"/>
          <a:stretch>
            <a:fillRect/>
          </a:stretch>
        </p:blipFill>
        <p:spPr>
          <a:xfrm>
            <a:off x="0" y="0"/>
            <a:ext cx="9144000" cy="5143500"/>
          </a:xfrm>
          <a:prstGeom prst="rect">
            <a:avLst/>
          </a:prstGeom>
        </p:spPr>
      </p:pic>
      <p:sp>
        <p:nvSpPr>
          <p:cNvPr id="2" name="Title Placeholder 1"/>
          <p:cNvSpPr>
            <a:spLocks noGrp="1"/>
          </p:cNvSpPr>
          <p:nvPr>
            <p:ph type="title"/>
          </p:nvPr>
        </p:nvSpPr>
        <p:spPr>
          <a:xfrm>
            <a:off x="228600" y="1"/>
            <a:ext cx="8686800" cy="59055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28600" y="701278"/>
            <a:ext cx="8686800" cy="39278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14/03/2018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sz="2800"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sentation2.jpg"/>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685800" y="285750"/>
            <a:ext cx="7772400" cy="1102519"/>
          </a:xfrm>
        </p:spPr>
        <p:txBody>
          <a:bodyPr/>
          <a:lstStyle/>
          <a:p>
            <a:pPr algn="ctr">
              <a:lnSpc>
                <a:spcPct val="100000"/>
              </a:lnSpc>
            </a:pPr>
            <a:r>
              <a:rPr lang="en-IN" b="1" dirty="0">
                <a:solidFill>
                  <a:srgbClr val="FF0000"/>
                </a:solidFill>
              </a:rPr>
              <a:t>House Keeping (HKS)</a:t>
            </a:r>
            <a:br>
              <a:rPr lang="en-IN" b="1" dirty="0">
                <a:solidFill>
                  <a:srgbClr val="FF0000"/>
                </a:solidFill>
              </a:rPr>
            </a:br>
            <a:endParaRPr 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IN" b="1" dirty="0">
                <a:solidFill>
                  <a:srgbClr val="000000"/>
                </a:solidFill>
              </a:rPr>
            </a:br>
            <a:r>
              <a:rPr lang="en-IN" b="1" dirty="0">
                <a:solidFill>
                  <a:srgbClr val="000000"/>
                </a:solidFill>
              </a:rPr>
              <a:t>Reports</a:t>
            </a:r>
            <a:br>
              <a:rPr lang="en-IN" dirty="0"/>
            </a:br>
            <a:endParaRPr lang="en-US" dirty="0"/>
          </a:p>
        </p:txBody>
      </p:sp>
      <p:sp>
        <p:nvSpPr>
          <p:cNvPr id="3" name="Content Placeholder 2"/>
          <p:cNvSpPr>
            <a:spLocks noGrp="1"/>
          </p:cNvSpPr>
          <p:nvPr>
            <p:ph idx="1"/>
          </p:nvPr>
        </p:nvSpPr>
        <p:spPr/>
        <p:txBody>
          <a:bodyPr>
            <a:normAutofit/>
          </a:bodyPr>
          <a:lstStyle/>
          <a:p>
            <a:pPr>
              <a:buFont typeface="Arial"/>
              <a:buChar char="•"/>
            </a:pPr>
            <a:r>
              <a:rPr lang="en-US" sz="1700" dirty="0">
                <a:solidFill>
                  <a:srgbClr val="000000"/>
                </a:solidFill>
              </a:rPr>
              <a:t>Our application covers two types of reports</a:t>
            </a:r>
            <a:endParaRPr lang="en-US" sz="1700" dirty="0"/>
          </a:p>
          <a:p>
            <a:pPr lvl="1">
              <a:lnSpc>
                <a:spcPct val="100000"/>
              </a:lnSpc>
              <a:buFont typeface="Wingdings" panose="05000000000000000000" pitchFamily="2" charset="2"/>
              <a:buChar char="Ø"/>
            </a:pPr>
            <a:r>
              <a:rPr lang="en-US" sz="1700" dirty="0">
                <a:solidFill>
                  <a:srgbClr val="000000"/>
                </a:solidFill>
              </a:rPr>
              <a:t> Staff Allocation-wise Reports.</a:t>
            </a:r>
            <a:endParaRPr lang="en-US" sz="1700" dirty="0"/>
          </a:p>
          <a:p>
            <a:pPr lvl="1">
              <a:lnSpc>
                <a:spcPct val="100000"/>
              </a:lnSpc>
              <a:buFont typeface="Wingdings" panose="05000000000000000000" pitchFamily="2" charset="2"/>
              <a:buChar char="Ø"/>
            </a:pPr>
            <a:r>
              <a:rPr lang="en-US" sz="1700" dirty="0">
                <a:solidFill>
                  <a:srgbClr val="000000"/>
                </a:solidFill>
              </a:rPr>
              <a:t> Job Allocation-wise Reports.</a:t>
            </a:r>
            <a:endParaRPr lang="en-US" sz="1700" dirty="0"/>
          </a:p>
          <a:p>
            <a:pPr>
              <a:lnSpc>
                <a:spcPct val="100000"/>
              </a:lnSpc>
            </a:pPr>
            <a:r>
              <a:rPr lang="en-US" sz="1600" b="1" dirty="0">
                <a:solidFill>
                  <a:srgbClr val="000000"/>
                </a:solidFill>
              </a:rPr>
              <a:t>Staff wise reports :-</a:t>
            </a:r>
            <a:r>
              <a:rPr lang="en-US" sz="1600" dirty="0">
                <a:solidFill>
                  <a:srgbClr val="000000"/>
                </a:solidFill>
              </a:rPr>
              <a:t> </a:t>
            </a:r>
            <a:endParaRPr lang="en-US" sz="1600" dirty="0"/>
          </a:p>
          <a:p>
            <a:pPr marL="0" indent="0">
              <a:buNone/>
            </a:pPr>
            <a:r>
              <a:rPr lang="en-US" sz="1600" dirty="0">
                <a:solidFill>
                  <a:srgbClr val="000000"/>
                </a:solidFill>
              </a:rPr>
              <a:t>     - R</a:t>
            </a:r>
            <a:r>
              <a:rPr lang="en-US" sz="1600" dirty="0">
                <a:solidFill>
                  <a:srgbClr val="000000"/>
                </a:solidFill>
                <a:ea typeface="Droid Sans Fallback"/>
              </a:rPr>
              <a:t>eports like where an individual employee has done his work with date and shift </a:t>
            </a:r>
            <a:endParaRPr lang="en-US" sz="1600" dirty="0"/>
          </a:p>
          <a:p>
            <a:pPr marL="0" indent="0">
              <a:buNone/>
            </a:pPr>
            <a:r>
              <a:rPr lang="en-US" sz="1600" dirty="0">
                <a:solidFill>
                  <a:srgbClr val="000000"/>
                </a:solidFill>
                <a:ea typeface="Droid Sans Fallback"/>
              </a:rPr>
              <a:t>       the employee who has done the inspection and verification. The images and videos that    </a:t>
            </a:r>
          </a:p>
          <a:p>
            <a:pPr marL="0" indent="0">
              <a:buNone/>
            </a:pPr>
            <a:r>
              <a:rPr lang="en-US" sz="1600" dirty="0">
                <a:solidFill>
                  <a:srgbClr val="000000"/>
                </a:solidFill>
                <a:ea typeface="Droid Sans Fallback"/>
              </a:rPr>
              <a:t>       are uploaded for all the areas can also be viewed.</a:t>
            </a:r>
            <a:endParaRPr lang="en-US" sz="1600" dirty="0"/>
          </a:p>
          <a:p>
            <a:pPr marL="0" indent="0">
              <a:buNone/>
            </a:pPr>
            <a:r>
              <a:rPr lang="en-US" sz="1600" dirty="0">
                <a:solidFill>
                  <a:srgbClr val="000000"/>
                </a:solidFill>
                <a:ea typeface="Droid Sans Fallback"/>
              </a:rPr>
              <a:t>       Shift-wise and Date-wise reports can also be viewed.</a:t>
            </a:r>
            <a:endParaRPr lang="en-US" sz="1600" dirty="0"/>
          </a:p>
          <a:p>
            <a:endParaRPr lang="en-US" sz="1600" dirty="0"/>
          </a:p>
        </p:txBody>
      </p:sp>
    </p:spTree>
    <p:extLst>
      <p:ext uri="{BB962C8B-B14F-4D97-AF65-F5344CB8AC3E}">
        <p14:creationId xmlns:p14="http://schemas.microsoft.com/office/powerpoint/2010/main" val="3308417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IN" b="1" dirty="0">
                <a:solidFill>
                  <a:srgbClr val="000000"/>
                </a:solidFill>
              </a:rPr>
            </a:br>
            <a:r>
              <a:rPr lang="en-IN" b="1" dirty="0">
                <a:solidFill>
                  <a:srgbClr val="000000"/>
                </a:solidFill>
              </a:rPr>
              <a:t>Staff allocation-wise reports</a:t>
            </a:r>
            <a:br>
              <a:rPr lang="en-IN" b="1" dirty="0"/>
            </a:br>
            <a:endParaRPr lang="en-US" dirty="0"/>
          </a:p>
        </p:txBody>
      </p:sp>
      <p:pic>
        <p:nvPicPr>
          <p:cNvPr id="4" name="Content Placeholder 3"/>
          <p:cNvPicPr>
            <a:picLocks noGrp="1"/>
          </p:cNvPicPr>
          <p:nvPr>
            <p:ph idx="1"/>
          </p:nvPr>
        </p:nvPicPr>
        <p:blipFill>
          <a:blip r:embed="rId2"/>
          <a:stretch>
            <a:fillRect/>
          </a:stretch>
        </p:blipFill>
        <p:spPr>
          <a:xfrm>
            <a:off x="658084" y="602960"/>
            <a:ext cx="8267802" cy="4190999"/>
          </a:xfrm>
          <a:prstGeom prst="rect">
            <a:avLst/>
          </a:prstGeom>
          <a:ln>
            <a:noFill/>
          </a:ln>
        </p:spPr>
      </p:pic>
    </p:spTree>
    <p:extLst>
      <p:ext uri="{BB962C8B-B14F-4D97-AF65-F5344CB8AC3E}">
        <p14:creationId xmlns:p14="http://schemas.microsoft.com/office/powerpoint/2010/main" val="2931481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IN" b="1" dirty="0">
                <a:solidFill>
                  <a:srgbClr val="000000"/>
                </a:solidFill>
              </a:rPr>
            </a:br>
            <a:r>
              <a:rPr lang="en-IN" b="1" dirty="0">
                <a:solidFill>
                  <a:srgbClr val="000000"/>
                </a:solidFill>
              </a:rPr>
              <a:t>Staff allocation-wise reports</a:t>
            </a:r>
            <a:br>
              <a:rPr lang="en-IN" b="1" dirty="0"/>
            </a:br>
            <a:endParaRPr lang="en-US" dirty="0"/>
          </a:p>
        </p:txBody>
      </p:sp>
      <p:pic>
        <p:nvPicPr>
          <p:cNvPr id="4" name="Content Placeholder 3"/>
          <p:cNvPicPr>
            <a:picLocks noGrp="1"/>
          </p:cNvPicPr>
          <p:nvPr>
            <p:ph idx="1"/>
          </p:nvPr>
        </p:nvPicPr>
        <p:blipFill>
          <a:blip r:embed="rId2"/>
          <a:stretch>
            <a:fillRect/>
          </a:stretch>
        </p:blipFill>
        <p:spPr>
          <a:xfrm>
            <a:off x="457200" y="701675"/>
            <a:ext cx="8458200" cy="4079875"/>
          </a:xfrm>
          <a:prstGeom prst="rect">
            <a:avLst/>
          </a:prstGeom>
          <a:ln>
            <a:noFill/>
          </a:ln>
        </p:spPr>
      </p:pic>
    </p:spTree>
    <p:extLst>
      <p:ext uri="{BB962C8B-B14F-4D97-AF65-F5344CB8AC3E}">
        <p14:creationId xmlns:p14="http://schemas.microsoft.com/office/powerpoint/2010/main" val="1563675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IN" b="1" dirty="0">
                <a:solidFill>
                  <a:srgbClr val="000000"/>
                </a:solidFill>
              </a:rPr>
            </a:br>
            <a:r>
              <a:rPr lang="en-IN" b="1" dirty="0">
                <a:solidFill>
                  <a:srgbClr val="000000"/>
                </a:solidFill>
              </a:rPr>
              <a:t>Job allocation-wise reports</a:t>
            </a:r>
            <a:br>
              <a:rPr lang="en-IN" b="1" dirty="0">
                <a:solidFill>
                  <a:srgbClr val="000000"/>
                </a:solidFill>
              </a:rPr>
            </a:br>
            <a:endParaRPr lang="en-US" dirty="0"/>
          </a:p>
        </p:txBody>
      </p:sp>
      <p:sp>
        <p:nvSpPr>
          <p:cNvPr id="3" name="Content Placeholder 2"/>
          <p:cNvSpPr>
            <a:spLocks noGrp="1"/>
          </p:cNvSpPr>
          <p:nvPr>
            <p:ph idx="1"/>
          </p:nvPr>
        </p:nvSpPr>
        <p:spPr/>
        <p:txBody>
          <a:bodyPr>
            <a:normAutofit/>
          </a:bodyPr>
          <a:lstStyle/>
          <a:p>
            <a:r>
              <a:rPr lang="en-US" sz="1600" dirty="0">
                <a:solidFill>
                  <a:srgbClr val="000000"/>
                </a:solidFill>
              </a:rPr>
              <a:t>Shift-wise, Employee-wise and Date-wise work by each employee can be viewed</a:t>
            </a:r>
            <a:endParaRPr lang="en-US" sz="1600" dirty="0"/>
          </a:p>
          <a:p>
            <a:endParaRPr lang="en-US" sz="1600" dirty="0"/>
          </a:p>
        </p:txBody>
      </p:sp>
      <p:pic>
        <p:nvPicPr>
          <p:cNvPr id="4" name="Picture 3"/>
          <p:cNvPicPr/>
          <p:nvPr/>
        </p:nvPicPr>
        <p:blipFill>
          <a:blip r:embed="rId2"/>
          <a:stretch>
            <a:fillRect/>
          </a:stretch>
        </p:blipFill>
        <p:spPr>
          <a:xfrm>
            <a:off x="533400" y="1123950"/>
            <a:ext cx="8229600" cy="3615927"/>
          </a:xfrm>
          <a:prstGeom prst="rect">
            <a:avLst/>
          </a:prstGeom>
          <a:ln>
            <a:noFill/>
          </a:ln>
        </p:spPr>
      </p:pic>
    </p:spTree>
    <p:extLst>
      <p:ext uri="{BB962C8B-B14F-4D97-AF65-F5344CB8AC3E}">
        <p14:creationId xmlns:p14="http://schemas.microsoft.com/office/powerpoint/2010/main" val="2198466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5143499"/>
          </a:xfrm>
        </p:spPr>
      </p:pic>
    </p:spTree>
    <p:extLst>
      <p:ext uri="{BB962C8B-B14F-4D97-AF65-F5344CB8AC3E}">
        <p14:creationId xmlns:p14="http://schemas.microsoft.com/office/powerpoint/2010/main" val="4170362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House Keeping System</a:t>
            </a:r>
            <a:endParaRPr lang="en-US" dirty="0"/>
          </a:p>
        </p:txBody>
      </p:sp>
      <p:sp>
        <p:nvSpPr>
          <p:cNvPr id="3" name="Content Placeholder 2"/>
          <p:cNvSpPr>
            <a:spLocks noGrp="1"/>
          </p:cNvSpPr>
          <p:nvPr>
            <p:ph idx="1"/>
          </p:nvPr>
        </p:nvSpPr>
        <p:spPr/>
        <p:txBody>
          <a:bodyPr>
            <a:normAutofit/>
          </a:bodyPr>
          <a:lstStyle/>
          <a:p>
            <a:pPr lvl="1">
              <a:lnSpc>
                <a:spcPct val="100000"/>
              </a:lnSpc>
              <a:buSzPct val="80000"/>
              <a:buFont typeface="Arial"/>
              <a:buChar char="•"/>
            </a:pPr>
            <a:r>
              <a:rPr lang="en-US" sz="1600" dirty="0">
                <a:solidFill>
                  <a:srgbClr val="000000"/>
                </a:solidFill>
              </a:rPr>
              <a:t>One of the biggest challenges in hospitals is proper hygiene and cleanliness and manual tracking of the same leaves many loopholes in meeting the targeted standards.</a:t>
            </a:r>
            <a:endParaRPr lang="en-US" sz="1600" dirty="0"/>
          </a:p>
          <a:p>
            <a:pPr lvl="1">
              <a:lnSpc>
                <a:spcPct val="100000"/>
              </a:lnSpc>
              <a:buSzPct val="80000"/>
              <a:buFont typeface="Arial"/>
              <a:buChar char="•"/>
            </a:pPr>
            <a:r>
              <a:rPr lang="en-US" sz="1600" dirty="0">
                <a:solidFill>
                  <a:srgbClr val="000000"/>
                </a:solidFill>
              </a:rPr>
              <a:t>Our HKS application automates the process right from roaster creation under various shifts, house keeping, inspection and verification with proper proof in terms of pictures/videos managed through the application. </a:t>
            </a:r>
            <a:endParaRPr lang="en-US" sz="1600" dirty="0"/>
          </a:p>
          <a:p>
            <a:pPr lvl="1">
              <a:lnSpc>
                <a:spcPct val="100000"/>
              </a:lnSpc>
              <a:buSzPct val="80000"/>
              <a:buFont typeface="Arial"/>
              <a:buChar char="•"/>
            </a:pPr>
            <a:r>
              <a:rPr lang="en-US" sz="1600" dirty="0">
                <a:solidFill>
                  <a:srgbClr val="000000"/>
                </a:solidFill>
              </a:rPr>
              <a:t>Our HKS application has provision for generating various kinds of reports encompassing repeated house keeping activity due to failure to pass through inspection process, performance of each HKS staff.</a:t>
            </a:r>
            <a:endParaRPr lang="en-US" sz="1600" dirty="0"/>
          </a:p>
          <a:p>
            <a:pPr lvl="1">
              <a:lnSpc>
                <a:spcPct val="100000"/>
              </a:lnSpc>
              <a:buSzPct val="80000"/>
              <a:buFont typeface="Arial"/>
              <a:buChar char="•"/>
            </a:pPr>
            <a:r>
              <a:rPr lang="en-US" sz="1600" dirty="0">
                <a:solidFill>
                  <a:srgbClr val="000000"/>
                </a:solidFill>
              </a:rPr>
              <a:t>The stored records can be vital during quality audits like NABH.</a:t>
            </a:r>
            <a:endParaRPr lang="en-US" sz="1600" dirty="0"/>
          </a:p>
          <a:p>
            <a:pPr>
              <a:lnSpc>
                <a:spcPct val="100000"/>
              </a:lnSpc>
            </a:pPr>
            <a:endParaRPr lang="en-US" sz="1600" dirty="0"/>
          </a:p>
          <a:p>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IN" b="1" dirty="0">
              <a:solidFill>
                <a:srgbClr val="373545"/>
              </a:solidFill>
            </a:endParaRPr>
          </a:p>
          <a:p>
            <a:pPr algn="ctr"/>
            <a:endParaRPr lang="en-IN" b="1" dirty="0">
              <a:solidFill>
                <a:srgbClr val="373545"/>
              </a:solidFill>
            </a:endParaRPr>
          </a:p>
          <a:p>
            <a:pPr algn="ctr"/>
            <a:endParaRPr lang="en-IN" b="1" dirty="0">
              <a:solidFill>
                <a:srgbClr val="373545"/>
              </a:solidFill>
            </a:endParaRPr>
          </a:p>
          <a:p>
            <a:pPr marL="0" indent="0" algn="ctr">
              <a:buNone/>
            </a:pPr>
            <a:r>
              <a:rPr lang="en-IN" b="1" dirty="0">
                <a:solidFill>
                  <a:srgbClr val="373545"/>
                </a:solidFill>
              </a:rPr>
              <a:t>House Keeping Screen Flow</a:t>
            </a:r>
            <a:endParaRPr lang="en-IN" b="1" dirty="0"/>
          </a:p>
          <a:p>
            <a:pPr marL="0" indent="0" algn="ctr">
              <a:buNone/>
            </a:pPr>
            <a:endParaRPr lang="en-US" dirty="0"/>
          </a:p>
        </p:txBody>
      </p:sp>
    </p:spTree>
    <p:extLst>
      <p:ext uri="{BB962C8B-B14F-4D97-AF65-F5344CB8AC3E}">
        <p14:creationId xmlns:p14="http://schemas.microsoft.com/office/powerpoint/2010/main" val="1495433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IN" b="1" dirty="0">
                <a:solidFill>
                  <a:srgbClr val="000000"/>
                </a:solidFill>
              </a:rPr>
            </a:br>
            <a:r>
              <a:rPr lang="en-IN" b="1" dirty="0">
                <a:solidFill>
                  <a:srgbClr val="000000"/>
                </a:solidFill>
              </a:rPr>
              <a:t>Shift Setup</a:t>
            </a:r>
            <a:br>
              <a:rPr lang="en-IN" dirty="0"/>
            </a:br>
            <a:endParaRPr lang="en-US" dirty="0"/>
          </a:p>
        </p:txBody>
      </p:sp>
      <p:sp>
        <p:nvSpPr>
          <p:cNvPr id="3" name="Content Placeholder 2"/>
          <p:cNvSpPr>
            <a:spLocks noGrp="1"/>
          </p:cNvSpPr>
          <p:nvPr>
            <p:ph idx="1"/>
          </p:nvPr>
        </p:nvSpPr>
        <p:spPr>
          <a:xfrm>
            <a:off x="228600" y="701278"/>
            <a:ext cx="8686800" cy="4038598"/>
          </a:xfrm>
        </p:spPr>
        <p:txBody>
          <a:bodyPr>
            <a:noAutofit/>
          </a:bodyPr>
          <a:lstStyle/>
          <a:p>
            <a:pPr marL="0" indent="0">
              <a:buSzPct val="80000"/>
              <a:buNone/>
            </a:pPr>
            <a:r>
              <a:rPr lang="en-US" sz="1600" b="1" dirty="0">
                <a:solidFill>
                  <a:srgbClr val="000000"/>
                </a:solidFill>
              </a:rPr>
              <a:t>       Initial Setup:</a:t>
            </a:r>
            <a:endParaRPr lang="en-US" sz="1600" dirty="0"/>
          </a:p>
          <a:p>
            <a:pPr>
              <a:lnSpc>
                <a:spcPct val="100000"/>
              </a:lnSpc>
            </a:pPr>
            <a:endParaRPr lang="en-US" sz="1600" dirty="0"/>
          </a:p>
          <a:p>
            <a:pPr lvl="1">
              <a:lnSpc>
                <a:spcPct val="100000"/>
              </a:lnSpc>
              <a:buSzPct val="80000"/>
              <a:buFont typeface="Arial"/>
              <a:buChar char="•"/>
            </a:pPr>
            <a:r>
              <a:rPr lang="en-US" sz="1600" dirty="0">
                <a:solidFill>
                  <a:srgbClr val="000000"/>
                </a:solidFill>
              </a:rPr>
              <a:t>All the valid shifts can be initially entered in shift setup page and the same can be edited or deleted, if needed.  </a:t>
            </a:r>
            <a:endParaRPr lang="en-US" sz="1600" dirty="0"/>
          </a:p>
          <a:p>
            <a:pPr>
              <a:lnSpc>
                <a:spcPct val="100000"/>
              </a:lnSpc>
            </a:pPr>
            <a:endParaRPr lang="en-US" sz="1600" dirty="0"/>
          </a:p>
          <a:p>
            <a:pPr>
              <a:lnSpc>
                <a:spcPct val="100000"/>
              </a:lnSpc>
            </a:pPr>
            <a:endParaRPr lang="en-US" sz="1600" dirty="0"/>
          </a:p>
          <a:p>
            <a:pPr>
              <a:lnSpc>
                <a:spcPct val="100000"/>
              </a:lnSpc>
            </a:pPr>
            <a:endParaRPr lang="en-US" sz="1600" dirty="0"/>
          </a:p>
          <a:p>
            <a:pPr>
              <a:lnSpc>
                <a:spcPct val="100000"/>
              </a:lnSpc>
            </a:pPr>
            <a:endParaRPr lang="en-US" sz="1600" dirty="0"/>
          </a:p>
          <a:p>
            <a:pPr>
              <a:lnSpc>
                <a:spcPct val="100000"/>
              </a:lnSpc>
            </a:pPr>
            <a:endParaRPr lang="en-US" sz="1600" dirty="0"/>
          </a:p>
          <a:p>
            <a:pPr>
              <a:lnSpc>
                <a:spcPct val="100000"/>
              </a:lnSpc>
            </a:pPr>
            <a:endParaRPr lang="en-US" sz="1600" dirty="0"/>
          </a:p>
          <a:p>
            <a:pPr>
              <a:lnSpc>
                <a:spcPct val="100000"/>
              </a:lnSpc>
            </a:pPr>
            <a:endParaRPr lang="en-US" sz="1600" dirty="0"/>
          </a:p>
          <a:p>
            <a:pPr>
              <a:lnSpc>
                <a:spcPct val="100000"/>
              </a:lnSpc>
            </a:pPr>
            <a:endParaRPr lang="en-US" sz="1600" dirty="0"/>
          </a:p>
          <a:p>
            <a:pPr>
              <a:lnSpc>
                <a:spcPct val="100000"/>
              </a:lnSpc>
            </a:pPr>
            <a:endParaRPr lang="en-US" sz="1600" dirty="0"/>
          </a:p>
          <a:p>
            <a:pPr>
              <a:lnSpc>
                <a:spcPct val="100000"/>
              </a:lnSpc>
            </a:pPr>
            <a:endParaRPr lang="en-US" sz="1600" dirty="0"/>
          </a:p>
          <a:p>
            <a:pPr>
              <a:lnSpc>
                <a:spcPct val="100000"/>
              </a:lnSpc>
            </a:pPr>
            <a:endParaRPr lang="en-US" sz="1600" dirty="0"/>
          </a:p>
          <a:p>
            <a:pPr>
              <a:lnSpc>
                <a:spcPct val="100000"/>
              </a:lnSpc>
            </a:pPr>
            <a:endParaRPr lang="en-US" sz="1600" dirty="0"/>
          </a:p>
          <a:p>
            <a:pPr>
              <a:lnSpc>
                <a:spcPct val="100000"/>
              </a:lnSpc>
            </a:pPr>
            <a:endParaRPr lang="en-US" sz="1600" dirty="0"/>
          </a:p>
          <a:p>
            <a:pPr>
              <a:lnSpc>
                <a:spcPct val="100000"/>
              </a:lnSpc>
            </a:pPr>
            <a:endParaRPr lang="en-US" sz="1600" dirty="0"/>
          </a:p>
          <a:p>
            <a:pPr>
              <a:lnSpc>
                <a:spcPct val="100000"/>
              </a:lnSpc>
            </a:pPr>
            <a:endParaRPr lang="en-US" sz="1600" dirty="0"/>
          </a:p>
          <a:p>
            <a:pPr>
              <a:lnSpc>
                <a:spcPct val="100000"/>
              </a:lnSpc>
            </a:pPr>
            <a:endParaRPr lang="en-US" sz="1600" dirty="0"/>
          </a:p>
          <a:p>
            <a:pPr lvl="1" algn="ctr">
              <a:buSzPct val="80000"/>
              <a:buFont typeface="Corbel"/>
              <a:buChar char="–"/>
            </a:pPr>
            <a:r>
              <a:rPr lang="en-US" sz="1600" dirty="0">
                <a:solidFill>
                  <a:srgbClr val="000000"/>
                </a:solidFill>
              </a:rPr>
              <a:t>ADD SHIFTS</a:t>
            </a:r>
            <a:endParaRPr lang="en-US" sz="1600" dirty="0"/>
          </a:p>
          <a:p>
            <a:endParaRPr lang="en-US" sz="2000" dirty="0"/>
          </a:p>
        </p:txBody>
      </p:sp>
      <p:pic>
        <p:nvPicPr>
          <p:cNvPr id="4" name="Picture 3"/>
          <p:cNvPicPr/>
          <p:nvPr/>
        </p:nvPicPr>
        <p:blipFill>
          <a:blip r:embed="rId2"/>
          <a:stretch>
            <a:fillRect/>
          </a:stretch>
        </p:blipFill>
        <p:spPr>
          <a:xfrm>
            <a:off x="704675" y="1885949"/>
            <a:ext cx="8229600" cy="2853927"/>
          </a:xfrm>
          <a:prstGeom prst="rect">
            <a:avLst/>
          </a:prstGeom>
          <a:ln>
            <a:noFill/>
          </a:ln>
        </p:spPr>
      </p:pic>
    </p:spTree>
    <p:extLst>
      <p:ext uri="{BB962C8B-B14F-4D97-AF65-F5344CB8AC3E}">
        <p14:creationId xmlns:p14="http://schemas.microsoft.com/office/powerpoint/2010/main" val="1453247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IN" b="1" dirty="0">
                <a:solidFill>
                  <a:srgbClr val="000000"/>
                </a:solidFill>
              </a:rPr>
            </a:br>
            <a:r>
              <a:rPr lang="en-IN" b="1" dirty="0">
                <a:solidFill>
                  <a:srgbClr val="000000"/>
                </a:solidFill>
              </a:rPr>
              <a:t>Shift Setup</a:t>
            </a:r>
            <a:br>
              <a:rPr lang="en-IN" dirty="0"/>
            </a:br>
            <a:endParaRPr lang="en-US" dirty="0"/>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sz="1600" dirty="0">
                <a:solidFill>
                  <a:srgbClr val="000000"/>
                </a:solidFill>
              </a:rPr>
              <a:t>All the entered shifts can be seen and modified if needed.</a:t>
            </a:r>
            <a:endParaRPr lang="en-US" sz="1600" dirty="0"/>
          </a:p>
          <a:p>
            <a:endParaRPr lang="en-US" sz="2000" dirty="0"/>
          </a:p>
        </p:txBody>
      </p:sp>
      <p:pic>
        <p:nvPicPr>
          <p:cNvPr id="4" name="Picture 3"/>
          <p:cNvPicPr/>
          <p:nvPr/>
        </p:nvPicPr>
        <p:blipFill>
          <a:blip r:embed="rId2"/>
          <a:stretch>
            <a:fillRect/>
          </a:stretch>
        </p:blipFill>
        <p:spPr>
          <a:xfrm>
            <a:off x="381000" y="1047750"/>
            <a:ext cx="8382000" cy="3692127"/>
          </a:xfrm>
          <a:prstGeom prst="rect">
            <a:avLst/>
          </a:prstGeom>
          <a:ln>
            <a:noFill/>
          </a:ln>
        </p:spPr>
      </p:pic>
    </p:spTree>
    <p:extLst>
      <p:ext uri="{BB962C8B-B14F-4D97-AF65-F5344CB8AC3E}">
        <p14:creationId xmlns:p14="http://schemas.microsoft.com/office/powerpoint/2010/main" val="2327358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b="1" dirty="0">
                <a:solidFill>
                  <a:srgbClr val="000000"/>
                </a:solidFill>
              </a:rPr>
            </a:br>
            <a:r>
              <a:rPr lang="en-US" b="1" dirty="0">
                <a:solidFill>
                  <a:srgbClr val="000000"/>
                </a:solidFill>
              </a:rPr>
              <a:t>Other Tasks that can be Setup</a:t>
            </a:r>
            <a:br>
              <a:rPr lang="en-US" dirty="0"/>
            </a:br>
            <a:endParaRPr lang="en-US" dirty="0"/>
          </a:p>
        </p:txBody>
      </p:sp>
      <p:sp>
        <p:nvSpPr>
          <p:cNvPr id="3" name="Content Placeholder 2"/>
          <p:cNvSpPr>
            <a:spLocks noGrp="1"/>
          </p:cNvSpPr>
          <p:nvPr>
            <p:ph idx="1"/>
          </p:nvPr>
        </p:nvSpPr>
        <p:spPr/>
        <p:txBody>
          <a:bodyPr>
            <a:noAutofit/>
          </a:bodyPr>
          <a:lstStyle/>
          <a:p>
            <a:pPr>
              <a:lnSpc>
                <a:spcPct val="100000"/>
              </a:lnSpc>
            </a:pPr>
            <a:endParaRPr lang="en-US" sz="1600" dirty="0"/>
          </a:p>
          <a:p>
            <a:pPr>
              <a:buFont typeface="Arial"/>
              <a:buChar char="•"/>
            </a:pPr>
            <a:r>
              <a:rPr lang="en-US" sz="1600" b="1" dirty="0">
                <a:solidFill>
                  <a:srgbClr val="000000"/>
                </a:solidFill>
              </a:rPr>
              <a:t>Task Setup</a:t>
            </a:r>
            <a:r>
              <a:rPr lang="en-US" sz="1600" dirty="0">
                <a:solidFill>
                  <a:srgbClr val="000000"/>
                </a:solidFill>
              </a:rPr>
              <a:t> : All the HKS tasks can be initially entered in task setup page and the same can also be edited or deleted, if needed. </a:t>
            </a:r>
            <a:endParaRPr lang="en-US" sz="1600" dirty="0"/>
          </a:p>
          <a:p>
            <a:pPr>
              <a:buFont typeface="Arial"/>
              <a:buChar char="•"/>
            </a:pPr>
            <a:r>
              <a:rPr lang="en-US" sz="1600" b="1" dirty="0">
                <a:solidFill>
                  <a:srgbClr val="000000"/>
                </a:solidFill>
              </a:rPr>
              <a:t>Activity Setup: </a:t>
            </a:r>
            <a:r>
              <a:rPr lang="en-US" sz="1600" dirty="0">
                <a:solidFill>
                  <a:srgbClr val="000000"/>
                </a:solidFill>
              </a:rPr>
              <a:t>All valid activities can be set up using Activity Setup screen. Some valid activities are ‘Daily Activity’, ‘Weekly Activity’, ‘Monthly Activity’.</a:t>
            </a:r>
            <a:endParaRPr lang="en-US" sz="1600" dirty="0"/>
          </a:p>
          <a:p>
            <a:pPr>
              <a:buFont typeface="Arial"/>
              <a:buChar char="•"/>
            </a:pPr>
            <a:r>
              <a:rPr lang="en-US" sz="1600" b="1" dirty="0">
                <a:solidFill>
                  <a:srgbClr val="000000"/>
                </a:solidFill>
              </a:rPr>
              <a:t>Service Setup: </a:t>
            </a:r>
            <a:r>
              <a:rPr lang="en-US" sz="1600" dirty="0">
                <a:solidFill>
                  <a:srgbClr val="000000"/>
                </a:solidFill>
              </a:rPr>
              <a:t>All the activities which were entered earlier are mapped to every area with shifts i.e., the work that has to be done in every particular area.</a:t>
            </a:r>
            <a:endParaRPr lang="en-US" sz="1600" dirty="0"/>
          </a:p>
          <a:p>
            <a:pPr>
              <a:buFont typeface="Arial"/>
              <a:buChar char="•"/>
            </a:pPr>
            <a:r>
              <a:rPr lang="en-US" sz="1600" b="1" dirty="0">
                <a:solidFill>
                  <a:srgbClr val="000000"/>
                </a:solidFill>
              </a:rPr>
              <a:t>Roster setup: </a:t>
            </a:r>
            <a:r>
              <a:rPr lang="en-US" sz="1600" dirty="0">
                <a:solidFill>
                  <a:srgbClr val="000000"/>
                </a:solidFill>
              </a:rPr>
              <a:t>Here in this page, roster for all the HKS employees is prepared for a month. The activities which are mapped to that particular area are assigned to the employees. </a:t>
            </a:r>
            <a:endParaRPr lang="en-US" sz="1600" dirty="0"/>
          </a:p>
          <a:p>
            <a:pPr>
              <a:lnSpc>
                <a:spcPct val="100000"/>
              </a:lnSpc>
            </a:pPr>
            <a:endParaRPr lang="en-US" sz="1600" dirty="0"/>
          </a:p>
          <a:p>
            <a:pPr>
              <a:lnSpc>
                <a:spcPct val="100000"/>
              </a:lnSpc>
            </a:pPr>
            <a:endParaRPr lang="en-US" sz="1600" dirty="0"/>
          </a:p>
          <a:p>
            <a:pPr>
              <a:lnSpc>
                <a:spcPct val="100000"/>
              </a:lnSpc>
            </a:pPr>
            <a:endParaRPr lang="en-US" sz="1600" dirty="0"/>
          </a:p>
          <a:p>
            <a:endParaRPr lang="en-US" sz="1600" dirty="0"/>
          </a:p>
        </p:txBody>
      </p:sp>
    </p:spTree>
    <p:extLst>
      <p:ext uri="{BB962C8B-B14F-4D97-AF65-F5344CB8AC3E}">
        <p14:creationId xmlns:p14="http://schemas.microsoft.com/office/powerpoint/2010/main" val="2518224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01278"/>
            <a:ext cx="8686800" cy="4156472"/>
          </a:xfrm>
        </p:spPr>
        <p:txBody>
          <a:bodyPr>
            <a:normAutofit/>
          </a:bodyPr>
          <a:lstStyle/>
          <a:p>
            <a:pPr>
              <a:lnSpc>
                <a:spcPct val="100000"/>
              </a:lnSpc>
            </a:pPr>
            <a:r>
              <a:rPr lang="en-US" sz="1200" b="1" dirty="0">
                <a:solidFill>
                  <a:srgbClr val="000000"/>
                </a:solidFill>
              </a:rPr>
              <a:t>DailyJobsheet</a:t>
            </a:r>
            <a:r>
              <a:rPr lang="en-US" sz="1200" dirty="0">
                <a:solidFill>
                  <a:srgbClr val="000000"/>
                </a:solidFill>
              </a:rPr>
              <a:t> : Once the roster has been created for all the hks employees for a month, the hks user can be able to view the roster details of every employee date wise and can give attendance to the employees.In this page we can view the employees with their respective assigned areas(that are assigned in roster page).In this page we can replace employee, if any employee is absent and areas can also be changed.</a:t>
            </a:r>
          </a:p>
          <a:p>
            <a:pPr>
              <a:lnSpc>
                <a:spcPct val="100000"/>
              </a:lnSpc>
            </a:pPr>
            <a:endParaRPr lang="en-US" sz="1200" dirty="0">
              <a:solidFill>
                <a:srgbClr val="000000"/>
              </a:solidFill>
            </a:endParaRPr>
          </a:p>
          <a:p>
            <a:pPr>
              <a:lnSpc>
                <a:spcPct val="100000"/>
              </a:lnSpc>
            </a:pPr>
            <a:r>
              <a:rPr lang="en-US" sz="1200" dirty="0">
                <a:solidFill>
                  <a:srgbClr val="000000"/>
                </a:solidFill>
              </a:rPr>
              <a:t>The Dailyjobsheet page is as shown below:-</a:t>
            </a:r>
            <a:endParaRPr lang="en-US" sz="1200" dirty="0"/>
          </a:p>
          <a:p>
            <a:endParaRPr lang="en-US" sz="1600" dirty="0"/>
          </a:p>
        </p:txBody>
      </p:sp>
      <p:pic>
        <p:nvPicPr>
          <p:cNvPr id="4" name="Picture 3"/>
          <p:cNvPicPr/>
          <p:nvPr/>
        </p:nvPicPr>
        <p:blipFill>
          <a:blip r:embed="rId2"/>
          <a:stretch>
            <a:fillRect/>
          </a:stretch>
        </p:blipFill>
        <p:spPr>
          <a:xfrm>
            <a:off x="457200" y="1962150"/>
            <a:ext cx="8458200" cy="2479255"/>
          </a:xfrm>
          <a:prstGeom prst="rect">
            <a:avLst/>
          </a:prstGeom>
          <a:ln>
            <a:noFill/>
          </a:ln>
        </p:spPr>
      </p:pic>
      <p:sp>
        <p:nvSpPr>
          <p:cNvPr id="5" name="Rectangle 4"/>
          <p:cNvSpPr/>
          <p:nvPr/>
        </p:nvSpPr>
        <p:spPr>
          <a:xfrm>
            <a:off x="3886200" y="4441405"/>
            <a:ext cx="2078198" cy="369332"/>
          </a:xfrm>
          <a:prstGeom prst="rect">
            <a:avLst/>
          </a:prstGeom>
        </p:spPr>
        <p:txBody>
          <a:bodyPr wrap="none">
            <a:spAutoFit/>
          </a:bodyPr>
          <a:lstStyle/>
          <a:p>
            <a:pPr>
              <a:lnSpc>
                <a:spcPct val="100000"/>
              </a:lnSpc>
            </a:pPr>
            <a:r>
              <a:rPr lang="en-IN" dirty="0">
                <a:solidFill>
                  <a:srgbClr val="000000"/>
                </a:solidFill>
              </a:rPr>
              <a:t>VIEW DAILYJOBSHET</a:t>
            </a:r>
            <a:endParaRPr lang="en-IN" dirty="0"/>
          </a:p>
        </p:txBody>
      </p:sp>
    </p:spTree>
    <p:extLst>
      <p:ext uri="{BB962C8B-B14F-4D97-AF65-F5344CB8AC3E}">
        <p14:creationId xmlns:p14="http://schemas.microsoft.com/office/powerpoint/2010/main" val="3092731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IN" b="1" dirty="0">
                <a:solidFill>
                  <a:srgbClr val="000000"/>
                </a:solidFill>
              </a:rPr>
            </a:br>
            <a:r>
              <a:rPr lang="en-IN" b="1" dirty="0">
                <a:solidFill>
                  <a:srgbClr val="000000"/>
                </a:solidFill>
              </a:rPr>
              <a:t>INSPECTION</a:t>
            </a:r>
            <a:br>
              <a:rPr lang="en-IN" dirty="0"/>
            </a:br>
            <a:endParaRPr lang="en-US" dirty="0"/>
          </a:p>
        </p:txBody>
      </p:sp>
      <p:sp>
        <p:nvSpPr>
          <p:cNvPr id="3" name="Content Placeholder 2"/>
          <p:cNvSpPr>
            <a:spLocks noGrp="1"/>
          </p:cNvSpPr>
          <p:nvPr>
            <p:ph idx="1"/>
          </p:nvPr>
        </p:nvSpPr>
        <p:spPr/>
        <p:txBody>
          <a:bodyPr>
            <a:normAutofit/>
          </a:bodyPr>
          <a:lstStyle/>
          <a:p>
            <a:r>
              <a:rPr lang="en-US" sz="1600" dirty="0">
                <a:solidFill>
                  <a:srgbClr val="000000"/>
                </a:solidFill>
              </a:rPr>
              <a:t>The work that has been completed can be inspected and images/videos can be uploaded as necessary proof.</a:t>
            </a:r>
            <a:endParaRPr lang="en-US" sz="1600" dirty="0"/>
          </a:p>
          <a:p>
            <a:endParaRPr lang="en-US" sz="1600" dirty="0"/>
          </a:p>
        </p:txBody>
      </p:sp>
      <p:pic>
        <p:nvPicPr>
          <p:cNvPr id="4" name="Picture 3"/>
          <p:cNvPicPr/>
          <p:nvPr/>
        </p:nvPicPr>
        <p:blipFill>
          <a:blip r:embed="rId2"/>
          <a:stretch>
            <a:fillRect/>
          </a:stretch>
        </p:blipFill>
        <p:spPr>
          <a:xfrm>
            <a:off x="533400" y="1276350"/>
            <a:ext cx="8382000" cy="3463527"/>
          </a:xfrm>
          <a:prstGeom prst="rect">
            <a:avLst/>
          </a:prstGeom>
          <a:ln>
            <a:noFill/>
          </a:ln>
        </p:spPr>
      </p:pic>
    </p:spTree>
    <p:extLst>
      <p:ext uri="{BB962C8B-B14F-4D97-AF65-F5344CB8AC3E}">
        <p14:creationId xmlns:p14="http://schemas.microsoft.com/office/powerpoint/2010/main" val="3636645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IN" b="1" dirty="0">
                <a:solidFill>
                  <a:srgbClr val="000000"/>
                </a:solidFill>
              </a:rPr>
            </a:br>
            <a:r>
              <a:rPr lang="en-IN" b="1" dirty="0">
                <a:solidFill>
                  <a:srgbClr val="000000"/>
                </a:solidFill>
              </a:rPr>
              <a:t>VERIFICATION</a:t>
            </a:r>
            <a:br>
              <a:rPr lang="en-IN" b="1" dirty="0"/>
            </a:br>
            <a:endParaRPr lang="en-US" dirty="0"/>
          </a:p>
        </p:txBody>
      </p:sp>
      <p:sp>
        <p:nvSpPr>
          <p:cNvPr id="3" name="Content Placeholder 2"/>
          <p:cNvSpPr>
            <a:spLocks noGrp="1"/>
          </p:cNvSpPr>
          <p:nvPr>
            <p:ph idx="1"/>
          </p:nvPr>
        </p:nvSpPr>
        <p:spPr/>
        <p:txBody>
          <a:bodyPr>
            <a:normAutofit/>
          </a:bodyPr>
          <a:lstStyle/>
          <a:p>
            <a:pPr>
              <a:buFont typeface="Arial"/>
              <a:buChar char="•"/>
            </a:pPr>
            <a:r>
              <a:rPr lang="en-US" sz="1600" dirty="0">
                <a:solidFill>
                  <a:srgbClr val="000000"/>
                </a:solidFill>
              </a:rPr>
              <a:t>The work that has been completed is verified along with uploaded images and videos.</a:t>
            </a:r>
            <a:endParaRPr lang="en-US" sz="1600" dirty="0"/>
          </a:p>
          <a:p>
            <a:pPr>
              <a:buFont typeface="Arial"/>
              <a:buChar char="•"/>
            </a:pPr>
            <a:r>
              <a:rPr lang="en-US" sz="1600" dirty="0">
                <a:solidFill>
                  <a:srgbClr val="000000"/>
                </a:solidFill>
              </a:rPr>
              <a:t>The verification status will be updated after successful verification or will be changed to ‘Redo’, if the work has to be redone. </a:t>
            </a:r>
            <a:endParaRPr lang="en-US" sz="1600" dirty="0"/>
          </a:p>
          <a:p>
            <a:endParaRPr lang="en-US" sz="1600" dirty="0"/>
          </a:p>
        </p:txBody>
      </p:sp>
      <p:pic>
        <p:nvPicPr>
          <p:cNvPr id="4" name="Picture 3"/>
          <p:cNvPicPr/>
          <p:nvPr/>
        </p:nvPicPr>
        <p:blipFill>
          <a:blip r:embed="rId2"/>
          <a:stretch>
            <a:fillRect/>
          </a:stretch>
        </p:blipFill>
        <p:spPr>
          <a:xfrm>
            <a:off x="685800" y="1581150"/>
            <a:ext cx="7924800" cy="3200400"/>
          </a:xfrm>
          <a:prstGeom prst="rect">
            <a:avLst/>
          </a:prstGeom>
          <a:ln>
            <a:noFill/>
          </a:ln>
        </p:spPr>
      </p:pic>
    </p:spTree>
    <p:extLst>
      <p:ext uri="{BB962C8B-B14F-4D97-AF65-F5344CB8AC3E}">
        <p14:creationId xmlns:p14="http://schemas.microsoft.com/office/powerpoint/2010/main" val="636613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524</Words>
  <Application>Microsoft Office PowerPoint</Application>
  <PresentationFormat>On-screen Show (16:9)</PresentationFormat>
  <Paragraphs>63</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Corbel</vt:lpstr>
      <vt:lpstr>Droid Sans Fallback</vt:lpstr>
      <vt:lpstr>Trebuchet MS</vt:lpstr>
      <vt:lpstr>Wingdings</vt:lpstr>
      <vt:lpstr>Office Theme</vt:lpstr>
      <vt:lpstr>House Keeping (HKS) </vt:lpstr>
      <vt:lpstr>House Keeping System</vt:lpstr>
      <vt:lpstr>PowerPoint Presentation</vt:lpstr>
      <vt:lpstr> Shift Setup </vt:lpstr>
      <vt:lpstr> Shift Setup </vt:lpstr>
      <vt:lpstr> Other Tasks that can be Setup </vt:lpstr>
      <vt:lpstr>PowerPoint Presentation</vt:lpstr>
      <vt:lpstr> INSPECTION </vt:lpstr>
      <vt:lpstr> VERIFICATION </vt:lpstr>
      <vt:lpstr> Reports </vt:lpstr>
      <vt:lpstr> Staff allocation-wise reports </vt:lpstr>
      <vt:lpstr> Staff allocation-wise reports </vt:lpstr>
      <vt:lpstr> Job allocation-wise reports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Gautam Khapsa</dc:creator>
  <cp:lastModifiedBy>atri_pc</cp:lastModifiedBy>
  <cp:revision>11</cp:revision>
  <dcterms:created xsi:type="dcterms:W3CDTF">2006-08-16T00:00:00Z</dcterms:created>
  <dcterms:modified xsi:type="dcterms:W3CDTF">2018-03-14T09:58:58Z</dcterms:modified>
</cp:coreProperties>
</file>